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7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2" r:id="rId20"/>
    <p:sldId id="275"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0" marR="0" indent="228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0" marR="0" indent="457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0" marR="0" indent="914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0" marR="0" indent="11430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0" marR="0" indent="1600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0" marR="0" indent="1828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a:tcStyle>
        <a:tcBdr/>
        <a:fill>
          <a:solidFill>
            <a:srgbClr val="676163">
              <a:alpha val="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86"/>
  </p:normalViewPr>
  <p:slideViewPr>
    <p:cSldViewPr snapToGrid="0" snapToObjects="1">
      <p:cViewPr varScale="1">
        <p:scale>
          <a:sx n="76" d="100"/>
          <a:sy n="76" d="100"/>
        </p:scale>
        <p:origin x="17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8449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50900" y="1270000"/>
            <a:ext cx="11303000" cy="3505200"/>
          </a:xfrm>
          <a:prstGeom prst="rect">
            <a:avLst/>
          </a:prstGeom>
        </p:spPr>
        <p:txBody>
          <a:bodyPr anchor="b"/>
          <a:lstStyle/>
          <a:p>
            <a:r>
              <a:t>Title Text</a:t>
            </a:r>
          </a:p>
        </p:txBody>
      </p:sp>
      <p:sp>
        <p:nvSpPr>
          <p:cNvPr id="12" name="Body Level One…"/>
          <p:cNvSpPr txBox="1">
            <a:spLocks noGrp="1"/>
          </p:cNvSpPr>
          <p:nvPr>
            <p:ph type="body" sz="quarter" idx="1"/>
          </p:nvPr>
        </p:nvSpPr>
        <p:spPr>
          <a:xfrm>
            <a:off x="850900" y="4864100"/>
            <a:ext cx="11303000" cy="1574800"/>
          </a:xfrm>
          <a:prstGeom prst="rect">
            <a:avLst/>
          </a:prstGeom>
        </p:spPr>
        <p:txBody>
          <a:bodyPr anchor="t"/>
          <a:lstStyle>
            <a:lvl1pPr marL="0" indent="0">
              <a:spcBef>
                <a:spcPts val="0"/>
              </a:spcBef>
              <a:buSzTx/>
              <a:buNone/>
              <a:defRPr sz="4200">
                <a:solidFill>
                  <a:srgbClr val="73BFFF"/>
                </a:solidFill>
              </a:defRPr>
            </a:lvl1pPr>
            <a:lvl2pPr marL="0" indent="228600">
              <a:spcBef>
                <a:spcPts val="0"/>
              </a:spcBef>
              <a:buSzTx/>
              <a:buNone/>
              <a:defRPr sz="4200">
                <a:solidFill>
                  <a:srgbClr val="73BFFF"/>
                </a:solidFill>
              </a:defRPr>
            </a:lvl2pPr>
            <a:lvl3pPr marL="0" indent="457200">
              <a:spcBef>
                <a:spcPts val="0"/>
              </a:spcBef>
              <a:buSzTx/>
              <a:buNone/>
              <a:defRPr sz="4200">
                <a:solidFill>
                  <a:srgbClr val="73BFFF"/>
                </a:solidFill>
              </a:defRPr>
            </a:lvl3pPr>
            <a:lvl4pPr marL="0" indent="685800">
              <a:spcBef>
                <a:spcPts val="0"/>
              </a:spcBef>
              <a:buSzTx/>
              <a:buNone/>
              <a:defRPr sz="4200">
                <a:solidFill>
                  <a:srgbClr val="73BFFF"/>
                </a:solidFill>
              </a:defRPr>
            </a:lvl4pPr>
            <a:lvl5pPr marL="0" indent="914400">
              <a:spcBef>
                <a:spcPts val="0"/>
              </a:spcBef>
              <a:buSzTx/>
              <a:buNone/>
              <a:defRPr sz="42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2"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solidFill>
                  <a:srgbClr val="73BFFF"/>
                </a:solidFill>
                <a:effectLst>
                  <a:outerShdw blurRad="38100" dist="36285" dir="2700000" rotWithShape="0">
                    <a:srgbClr val="000000">
                      <a:alpha val="48000"/>
                    </a:srgbClr>
                  </a:outerShdw>
                </a:effectLst>
                <a:latin typeface="Helvetica Neue"/>
                <a:ea typeface="Helvetica Neue"/>
                <a:cs typeface="Helvetica Neue"/>
                <a:sym typeface="Helvetica Neue"/>
              </a:defRPr>
            </a:lvl1pPr>
          </a:lstStyle>
          <a:p>
            <a:r>
              <a:t>–Johnny Appleseed</a:t>
            </a:r>
          </a:p>
        </p:txBody>
      </p:sp>
      <p:sp>
        <p:nvSpPr>
          <p:cNvPr id="93" name="“Type a quote here.”"/>
          <p:cNvSpPr txBox="1">
            <a:spLocks noGrp="1"/>
          </p:cNvSpPr>
          <p:nvPr>
            <p:ph type="body" sz="quarter" idx="14"/>
          </p:nvPr>
        </p:nvSpPr>
        <p:spPr>
          <a:xfrm>
            <a:off x="1270000" y="4267200"/>
            <a:ext cx="10464800" cy="647700"/>
          </a:xfrm>
          <a:prstGeom prst="rect">
            <a:avLst/>
          </a:prstGeom>
        </p:spPr>
        <p:txBody>
          <a:bodyPr>
            <a:spAutoFit/>
          </a:bodyPr>
          <a:lstStyle>
            <a:lvl1pPr marL="0" indent="0" algn="ctr">
              <a:spcBef>
                <a:spcPts val="0"/>
              </a:spcBef>
              <a:buSzTx/>
              <a:buNone/>
              <a:defRPr>
                <a:effectLst>
                  <a:outerShdw blurRad="38100" dist="54428" dir="2700000" rotWithShape="0">
                    <a:srgbClr val="000000">
                      <a:alpha val="48000"/>
                    </a:srgbClr>
                  </a:outerShdw>
                </a:effectLst>
              </a:defRPr>
            </a:lvl1pPr>
          </a:lstStyle>
          <a:p>
            <a:r>
              <a:t>“Type a quote here.” </a:t>
            </a:r>
          </a:p>
        </p:txBody>
      </p:sp>
      <p:sp>
        <p:nvSpPr>
          <p:cNvPr id="94"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1"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9"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825500" y="914400"/>
            <a:ext cx="11341100" cy="5740400"/>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787400" y="6807200"/>
            <a:ext cx="11430000" cy="1219200"/>
          </a:xfrm>
          <a:prstGeom prst="rect">
            <a:avLst/>
          </a:prstGeom>
        </p:spPr>
        <p:txBody>
          <a:bodyPr anchor="b"/>
          <a:lstStyle/>
          <a:p>
            <a:r>
              <a:t>Title Text</a:t>
            </a:r>
          </a:p>
        </p:txBody>
      </p:sp>
      <p:sp>
        <p:nvSpPr>
          <p:cNvPr id="22"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87400" y="3657600"/>
            <a:ext cx="11430000" cy="2438400"/>
          </a:xfrm>
          <a:prstGeom prst="rect">
            <a:avLst/>
          </a:prstGeom>
        </p:spPr>
        <p:txBody>
          <a:bodyPr/>
          <a:lstStyle/>
          <a:p>
            <a:r>
              <a:t>Title Text</a:t>
            </a:r>
          </a:p>
        </p:txBody>
      </p:sp>
      <p:sp>
        <p:nvSpPr>
          <p:cNvPr id="30"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7" name="Image"/>
          <p:cNvSpPr>
            <a:spLocks noGrp="1"/>
          </p:cNvSpPr>
          <p:nvPr>
            <p:ph type="pic" sz="half" idx="13"/>
          </p:nvPr>
        </p:nvSpPr>
        <p:spPr>
          <a:xfrm>
            <a:off x="7200900" y="1257300"/>
            <a:ext cx="5016500" cy="7213600"/>
          </a:xfrm>
          <a:prstGeom prst="rect">
            <a:avLst/>
          </a:prstGeom>
          <a:ln w="9525">
            <a:round/>
          </a:ln>
        </p:spPr>
        <p:txBody>
          <a:bodyPr lIns="91439" tIns="45719" rIns="91439" bIns="45719" anchor="t">
            <a:noAutofit/>
          </a:bodyPr>
          <a:lstStyle/>
          <a:p>
            <a:endParaRPr/>
          </a:p>
        </p:txBody>
      </p:sp>
      <p:sp>
        <p:nvSpPr>
          <p:cNvPr id="38" name="Title Text"/>
          <p:cNvSpPr txBox="1">
            <a:spLocks noGrp="1"/>
          </p:cNvSpPr>
          <p:nvPr>
            <p:ph type="title"/>
          </p:nvPr>
        </p:nvSpPr>
        <p:spPr>
          <a:xfrm>
            <a:off x="787400" y="1384300"/>
            <a:ext cx="5638800" cy="3505200"/>
          </a:xfrm>
          <a:prstGeom prst="rect">
            <a:avLst/>
          </a:prstGeom>
        </p:spPr>
        <p:txBody>
          <a:bodyPr anchor="b"/>
          <a:lstStyle/>
          <a:p>
            <a:r>
              <a:t>Title Text</a:t>
            </a:r>
          </a:p>
        </p:txBody>
      </p:sp>
      <p:sp>
        <p:nvSpPr>
          <p:cNvPr id="39" name="Body Level One…"/>
          <p:cNvSpPr txBox="1">
            <a:spLocks noGrp="1"/>
          </p:cNvSpPr>
          <p:nvPr>
            <p:ph type="body" sz="quarter" idx="1"/>
          </p:nvPr>
        </p:nvSpPr>
        <p:spPr>
          <a:xfrm>
            <a:off x="787400" y="4876800"/>
            <a:ext cx="5638800" cy="3759200"/>
          </a:xfrm>
          <a:prstGeom prst="rect">
            <a:avLst/>
          </a:prstGeom>
        </p:spPr>
        <p:txBody>
          <a:bodyPr anchor="t"/>
          <a:lstStyle>
            <a:lvl1pPr marL="0" indent="0">
              <a:spcBef>
                <a:spcPts val="0"/>
              </a:spcBef>
              <a:buSzTx/>
              <a:buNone/>
              <a:defRPr sz="4200">
                <a:solidFill>
                  <a:srgbClr val="73BFFF"/>
                </a:solidFill>
              </a:defRPr>
            </a:lvl1pPr>
            <a:lvl2pPr marL="0" indent="228600">
              <a:spcBef>
                <a:spcPts val="0"/>
              </a:spcBef>
              <a:buSzTx/>
              <a:buNone/>
              <a:defRPr sz="4200">
                <a:solidFill>
                  <a:srgbClr val="73BFFF"/>
                </a:solidFill>
              </a:defRPr>
            </a:lvl2pPr>
            <a:lvl3pPr marL="0" indent="457200">
              <a:spcBef>
                <a:spcPts val="0"/>
              </a:spcBef>
              <a:buSzTx/>
              <a:buNone/>
              <a:defRPr sz="4200">
                <a:solidFill>
                  <a:srgbClr val="73BFFF"/>
                </a:solidFill>
              </a:defRPr>
            </a:lvl3pPr>
            <a:lvl4pPr marL="0" indent="685800">
              <a:spcBef>
                <a:spcPts val="0"/>
              </a:spcBef>
              <a:buSzTx/>
              <a:buNone/>
              <a:defRPr sz="4200">
                <a:solidFill>
                  <a:srgbClr val="73BFFF"/>
                </a:solidFill>
              </a:defRPr>
            </a:lvl4pPr>
            <a:lvl5pPr marL="0" indent="914400">
              <a:spcBef>
                <a:spcPts val="0"/>
              </a:spcBef>
              <a:buSzTx/>
              <a:buNone/>
              <a:defRPr sz="42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Body Level One…"/>
          <p:cNvSpPr txBox="1">
            <a:spLocks noGrp="1"/>
          </p:cNvSpPr>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4" name="Image"/>
          <p:cNvSpPr>
            <a:spLocks noGrp="1"/>
          </p:cNvSpPr>
          <p:nvPr>
            <p:ph type="pic" sz="half" idx="13"/>
          </p:nvPr>
        </p:nvSpPr>
        <p:spPr>
          <a:xfrm>
            <a:off x="7213600" y="2755900"/>
            <a:ext cx="5016500" cy="5715000"/>
          </a:xfrm>
          <a:prstGeom prst="rect">
            <a:avLst/>
          </a:prstGeom>
          <a:ln w="9525">
            <a:round/>
          </a:ln>
        </p:spPr>
        <p:txBody>
          <a:bodyPr lIns="91439" tIns="45719" rIns="91439" bIns="45719" anchor="t">
            <a:noAutofit/>
          </a:bodyPr>
          <a:lstStyle/>
          <a:p>
            <a:endParaRPr/>
          </a:p>
        </p:txBody>
      </p:sp>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half" idx="1"/>
          </p:nvPr>
        </p:nvSpPr>
        <p:spPr>
          <a:xfrm>
            <a:off x="787400" y="2768600"/>
            <a:ext cx="54229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7"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4"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2" name="Image"/>
          <p:cNvSpPr>
            <a:spLocks noGrp="1"/>
          </p:cNvSpPr>
          <p:nvPr>
            <p:ph type="pic" sz="quarter" idx="13"/>
          </p:nvPr>
        </p:nvSpPr>
        <p:spPr>
          <a:xfrm>
            <a:off x="6858000" y="5105400"/>
            <a:ext cx="5321300" cy="3381384"/>
          </a:xfrm>
          <a:prstGeom prst="rect">
            <a:avLst/>
          </a:prstGeom>
          <a:ln w="9525">
            <a:round/>
          </a:ln>
        </p:spPr>
        <p:txBody>
          <a:bodyPr lIns="91439" tIns="45719" rIns="91439" bIns="45719" anchor="t">
            <a:noAutofit/>
          </a:bodyPr>
          <a:lstStyle/>
          <a:p>
            <a:endParaRPr/>
          </a:p>
        </p:txBody>
      </p:sp>
      <p:sp>
        <p:nvSpPr>
          <p:cNvPr id="83" name="Image"/>
          <p:cNvSpPr>
            <a:spLocks noGrp="1"/>
          </p:cNvSpPr>
          <p:nvPr>
            <p:ph type="pic" sz="quarter" idx="14"/>
          </p:nvPr>
        </p:nvSpPr>
        <p:spPr>
          <a:xfrm>
            <a:off x="6858000" y="1270000"/>
            <a:ext cx="5316292" cy="3378200"/>
          </a:xfrm>
          <a:prstGeom prst="rect">
            <a:avLst/>
          </a:prstGeom>
          <a:ln w="9525">
            <a:round/>
          </a:ln>
        </p:spPr>
        <p:txBody>
          <a:bodyPr lIns="91439" tIns="45719" rIns="91439" bIns="45719" anchor="t">
            <a:noAutofit/>
          </a:bodyPr>
          <a:lstStyle/>
          <a:p>
            <a:endParaRPr/>
          </a:p>
        </p:txBody>
      </p:sp>
      <p:sp>
        <p:nvSpPr>
          <p:cNvPr id="84" name="Image"/>
          <p:cNvSpPr>
            <a:spLocks noGrp="1"/>
          </p:cNvSpPr>
          <p:nvPr>
            <p:ph type="pic" sz="half" idx="15"/>
          </p:nvPr>
        </p:nvSpPr>
        <p:spPr>
          <a:xfrm>
            <a:off x="1143000" y="1244600"/>
            <a:ext cx="5219700" cy="7213600"/>
          </a:xfrm>
          <a:prstGeom prst="rect">
            <a:avLst/>
          </a:prstGeom>
          <a:ln w="9525">
            <a:round/>
          </a:ln>
        </p:spPr>
        <p:txBody>
          <a:bodyPr lIns="91439" tIns="45719" rIns="91439" bIns="45719" anchor="t">
            <a:noAutofit/>
          </a:bodyPr>
          <a:lstStyle/>
          <a:p>
            <a:endParaRPr/>
          </a:p>
        </p:txBody>
      </p:sp>
      <p:sp>
        <p:nvSpPr>
          <p:cNvPr id="85" name="Slide Number"/>
          <p:cNvSpPr txBox="1">
            <a:spLocks noGrp="1"/>
          </p:cNvSpPr>
          <p:nvPr>
            <p:ph type="sldNum" sz="quarter" idx="2"/>
          </p:nvPr>
        </p:nvSpPr>
        <p:spPr>
          <a:xfrm>
            <a:off x="12534899" y="9311678"/>
            <a:ext cx="312015" cy="312344"/>
          </a:xfrm>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787400" y="1371600"/>
            <a:ext cx="11430000" cy="7010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787400" y="254000"/>
            <a:ext cx="11430000" cy="2438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12536220" y="9311678"/>
            <a:ext cx="312015" cy="312344"/>
          </a:xfrm>
          <a:prstGeom prst="rect">
            <a:avLst/>
          </a:prstGeom>
          <a:ln w="12700">
            <a:miter lim="400000"/>
          </a:ln>
        </p:spPr>
        <p:txBody>
          <a:bodyPr wrap="none" lIns="50800" tIns="50800" rIns="50800" bIns="50800" anchor="ctr">
            <a:spAutoFit/>
          </a:bodyPr>
          <a:lstStyle>
            <a:lvl1pPr algn="r">
              <a:defRPr sz="1400" b="1">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72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72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72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72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72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72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72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72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72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titleStyle>
    <p:bodyStyle>
      <a:lvl1pPr marL="444500" marR="0" indent="-444500" algn="l" defTabSz="584200" rtl="0" latinLnBrk="0">
        <a:lnSpc>
          <a:spcPct val="100000"/>
        </a:lnSpc>
        <a:spcBef>
          <a:spcPts val="3600"/>
        </a:spcBef>
        <a:spcAft>
          <a:spcPts val="0"/>
        </a:spcAft>
        <a:buClrTx/>
        <a:buSzPct val="30000"/>
        <a:buFontTx/>
        <a:buBlip>
          <a:blip r:embed="rId15"/>
        </a:buBlip>
        <a:tabLst/>
        <a:defRPr sz="36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889000" marR="0" indent="-444500" algn="l" defTabSz="584200" rtl="0" latinLnBrk="0">
        <a:lnSpc>
          <a:spcPct val="100000"/>
        </a:lnSpc>
        <a:spcBef>
          <a:spcPts val="3600"/>
        </a:spcBef>
        <a:spcAft>
          <a:spcPts val="0"/>
        </a:spcAft>
        <a:buClrTx/>
        <a:buSzPct val="30000"/>
        <a:buFontTx/>
        <a:buBlip>
          <a:blip r:embed="rId15"/>
        </a:buBlip>
        <a:tabLst/>
        <a:defRPr sz="36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1333500" marR="0" indent="-444500" algn="l" defTabSz="584200" rtl="0" latinLnBrk="0">
        <a:lnSpc>
          <a:spcPct val="100000"/>
        </a:lnSpc>
        <a:spcBef>
          <a:spcPts val="3600"/>
        </a:spcBef>
        <a:spcAft>
          <a:spcPts val="0"/>
        </a:spcAft>
        <a:buClrTx/>
        <a:buSzPct val="30000"/>
        <a:buFontTx/>
        <a:buBlip>
          <a:blip r:embed="rId15"/>
        </a:buBlip>
        <a:tabLst/>
        <a:defRPr sz="36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1778000" marR="0" indent="-444500" algn="l" defTabSz="584200" rtl="0" latinLnBrk="0">
        <a:lnSpc>
          <a:spcPct val="100000"/>
        </a:lnSpc>
        <a:spcBef>
          <a:spcPts val="3600"/>
        </a:spcBef>
        <a:spcAft>
          <a:spcPts val="0"/>
        </a:spcAft>
        <a:buClrTx/>
        <a:buSzPct val="30000"/>
        <a:buFontTx/>
        <a:buBlip>
          <a:blip r:embed="rId15"/>
        </a:buBlip>
        <a:tabLst/>
        <a:defRPr sz="36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2222500" marR="0" indent="-444500" algn="l" defTabSz="584200" rtl="0" latinLnBrk="0">
        <a:lnSpc>
          <a:spcPct val="100000"/>
        </a:lnSpc>
        <a:spcBef>
          <a:spcPts val="3600"/>
        </a:spcBef>
        <a:spcAft>
          <a:spcPts val="0"/>
        </a:spcAft>
        <a:buClrTx/>
        <a:buSzPct val="30000"/>
        <a:buFontTx/>
        <a:buBlip>
          <a:blip r:embed="rId15"/>
        </a:buBlip>
        <a:tabLst/>
        <a:defRPr sz="36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2667000" marR="0" indent="-444500" algn="l" defTabSz="584200" rtl="0" latinLnBrk="0">
        <a:lnSpc>
          <a:spcPct val="100000"/>
        </a:lnSpc>
        <a:spcBef>
          <a:spcPts val="3600"/>
        </a:spcBef>
        <a:spcAft>
          <a:spcPts val="0"/>
        </a:spcAft>
        <a:buClrTx/>
        <a:buSzPct val="30000"/>
        <a:buFontTx/>
        <a:buBlip>
          <a:blip r:embed="rId15"/>
        </a:buBlip>
        <a:tabLst/>
        <a:defRPr sz="36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3111500" marR="0" indent="-444500" algn="l" defTabSz="584200" rtl="0" latinLnBrk="0">
        <a:lnSpc>
          <a:spcPct val="100000"/>
        </a:lnSpc>
        <a:spcBef>
          <a:spcPts val="3600"/>
        </a:spcBef>
        <a:spcAft>
          <a:spcPts val="0"/>
        </a:spcAft>
        <a:buClrTx/>
        <a:buSzPct val="30000"/>
        <a:buFontTx/>
        <a:buBlip>
          <a:blip r:embed="rId15"/>
        </a:buBlip>
        <a:tabLst/>
        <a:defRPr sz="36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3556000" marR="0" indent="-444500" algn="l" defTabSz="584200" rtl="0" latinLnBrk="0">
        <a:lnSpc>
          <a:spcPct val="100000"/>
        </a:lnSpc>
        <a:spcBef>
          <a:spcPts val="3600"/>
        </a:spcBef>
        <a:spcAft>
          <a:spcPts val="0"/>
        </a:spcAft>
        <a:buClrTx/>
        <a:buSzPct val="30000"/>
        <a:buFontTx/>
        <a:buBlip>
          <a:blip r:embed="rId15"/>
        </a:buBlip>
        <a:tabLst/>
        <a:defRPr sz="36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4000500" marR="0" indent="-444500" algn="l" defTabSz="584200" rtl="0" latinLnBrk="0">
        <a:lnSpc>
          <a:spcPct val="100000"/>
        </a:lnSpc>
        <a:spcBef>
          <a:spcPts val="3600"/>
        </a:spcBef>
        <a:spcAft>
          <a:spcPts val="0"/>
        </a:spcAft>
        <a:buClrTx/>
        <a:buSzPct val="30000"/>
        <a:buFontTx/>
        <a:buBlip>
          <a:blip r:embed="rId15"/>
        </a:buBlip>
        <a:tabLst/>
        <a:defRPr sz="36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1.tif"/><Relationship Id="rId1" Type="http://schemas.openxmlformats.org/officeDocument/2006/relationships/slideLayout" Target="../slideLayouts/slideLayout9.xml"/><Relationship Id="rId5" Type="http://schemas.openxmlformats.org/officeDocument/2006/relationships/image" Target="../media/image24.tif"/><Relationship Id="rId4" Type="http://schemas.openxmlformats.org/officeDocument/2006/relationships/image" Target="../media/image23.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t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t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t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he Excellent Properties of a Dense Grid-Based HOG Feature on Face Recognition Compared to Gabor and LBP"/>
          <p:cNvSpPr txBox="1">
            <a:spLocks noGrp="1"/>
          </p:cNvSpPr>
          <p:nvPr>
            <p:ph type="ctrTitle"/>
          </p:nvPr>
        </p:nvSpPr>
        <p:spPr>
          <a:xfrm>
            <a:off x="850900" y="2209800"/>
            <a:ext cx="11303000" cy="3505200"/>
          </a:xfrm>
          <a:prstGeom prst="rect">
            <a:avLst/>
          </a:prstGeom>
          <a:ln w="25400">
            <a:solidFill>
              <a:srgbClr val="ACA6A4"/>
            </a:solidFill>
          </a:ln>
          <a:effectLst>
            <a:outerShdw blurRad="25400" dist="38100" dir="2700000" rotWithShape="0">
              <a:srgbClr val="000000">
                <a:alpha val="64999"/>
              </a:srgbClr>
            </a:outerShdw>
          </a:effectLst>
        </p:spPr>
        <p:txBody>
          <a:bodyPr/>
          <a:lstStyle>
            <a:lvl1pPr algn="ctr" defTabSz="549148">
              <a:defRPr sz="5734">
                <a:effectLst>
                  <a:outerShdw blurRad="47752" dist="35814" dir="5400000" rotWithShape="0">
                    <a:srgbClr val="000000"/>
                  </a:outerShdw>
                </a:effectLst>
                <a:latin typeface="DIN Condensed"/>
                <a:ea typeface="DIN Condensed"/>
                <a:cs typeface="DIN Condensed"/>
                <a:sym typeface="DIN Condensed"/>
              </a:defRPr>
            </a:lvl1pPr>
          </a:lstStyle>
          <a:p>
            <a:r>
              <a:rPr dirty="0"/>
              <a:t>The Excellent Properties of a Dense Grid-Based HOG Feature on Face Recognition Compared to Gabor and LBP </a:t>
            </a:r>
          </a:p>
        </p:txBody>
      </p:sp>
      <p:sp>
        <p:nvSpPr>
          <p:cNvPr id="119" name="-UTSAVI.JITEN.VISARIA…"/>
          <p:cNvSpPr txBox="1">
            <a:spLocks noGrp="1"/>
          </p:cNvSpPr>
          <p:nvPr>
            <p:ph type="subTitle" sz="quarter" idx="1"/>
          </p:nvPr>
        </p:nvSpPr>
        <p:spPr>
          <a:xfrm>
            <a:off x="850900" y="5829300"/>
            <a:ext cx="11303000" cy="1574800"/>
          </a:xfrm>
          <a:prstGeom prst="rect">
            <a:avLst/>
          </a:prstGeom>
        </p:spPr>
        <p:txBody>
          <a:bodyPr/>
          <a:lstStyle/>
          <a:p>
            <a:pPr algn="r">
              <a:defRPr b="1">
                <a:latin typeface="Helvetica Neue"/>
                <a:ea typeface="Helvetica Neue"/>
                <a:cs typeface="Helvetica Neue"/>
                <a:sym typeface="Helvetica Neue"/>
              </a:defRPr>
            </a:pPr>
            <a:r>
              <a:rPr dirty="0"/>
              <a:t>-</a:t>
            </a:r>
            <a:r>
              <a:rPr lang="en-IN" b="1" dirty="0">
                <a:effectLst/>
                <a:sym typeface="Helvetica Neue"/>
              </a:rPr>
              <a:t>Zheng Xiang</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OVERVIEW OF THE GABOR WAVELET METHOD"/>
          <p:cNvSpPr txBox="1">
            <a:spLocks noGrp="1"/>
          </p:cNvSpPr>
          <p:nvPr>
            <p:ph type="title"/>
          </p:nvPr>
        </p:nvSpPr>
        <p:spPr>
          <a:xfrm>
            <a:off x="176794" y="-446218"/>
            <a:ext cx="6610396" cy="3505201"/>
          </a:xfrm>
          <a:prstGeom prst="rect">
            <a:avLst/>
          </a:prstGeom>
        </p:spPr>
        <p:txBody>
          <a:bodyPr/>
          <a:lstStyle>
            <a:lvl1pPr defTabSz="479044">
              <a:defRPr sz="5904">
                <a:effectLst>
                  <a:outerShdw blurRad="41656" dist="31242" dir="5400000" rotWithShape="0">
                    <a:srgbClr val="000000"/>
                  </a:outerShdw>
                </a:effectLst>
              </a:defRPr>
            </a:lvl1pPr>
          </a:lstStyle>
          <a:p>
            <a:r>
              <a:t>OVERVIEW OF THE GABOR WAVELET METHOD  </a:t>
            </a:r>
          </a:p>
        </p:txBody>
      </p:sp>
      <p:sp>
        <p:nvSpPr>
          <p:cNvPr id="165" name="The Gabor wavelet is one of the most popular feature description methods, and it is also one of the main- stream methods of facial descriptions. Gabor wavelets can well simulate mammalian visual neurone and capture salient visual features. A multi-resolution and multidirectional Gabor filter decomposition representation is obtained through the convolution of 40 Gabor kernels consisting of 5 scales and 8 directions. The result of the convolution consists of two parts, the real part and the imaginary part."/>
          <p:cNvSpPr txBox="1">
            <a:spLocks noGrp="1"/>
          </p:cNvSpPr>
          <p:nvPr>
            <p:ph type="body" sz="half" idx="1"/>
          </p:nvPr>
        </p:nvSpPr>
        <p:spPr>
          <a:xfrm>
            <a:off x="246565" y="3046282"/>
            <a:ext cx="6470854" cy="5596273"/>
          </a:xfrm>
          <a:prstGeom prst="rect">
            <a:avLst/>
          </a:prstGeom>
        </p:spPr>
        <p:txBody>
          <a:bodyPr/>
          <a:lstStyle/>
          <a:p>
            <a:pPr>
              <a:defRPr sz="2200" b="1">
                <a:latin typeface="Helvetica Neue"/>
                <a:ea typeface="Helvetica Neue"/>
                <a:cs typeface="Helvetica Neue"/>
                <a:sym typeface="Helvetica Neue"/>
              </a:defRPr>
            </a:pPr>
            <a:r>
              <a:t>The Gabor wavelet is one of the most popular feature description methods, and it is also one of the main- stream methods of facial descriptions. Gabor wavelets can well simulate mammalian visual neurone and capture salient visual features. A multi-resolution and multidirectional Gabor filter decomposition representation is obtained through the convolution of 40 Gabor kernels consisting of 5 scales and 8 directions. The result of the convolution consists of two parts, the real part and the imaginary part.</a:t>
            </a:r>
          </a:p>
          <a:p>
            <a:pPr>
              <a:defRPr sz="2200" b="1">
                <a:latin typeface="Helvetica Neue"/>
                <a:ea typeface="Helvetica Neue"/>
                <a:cs typeface="Helvetica Neue"/>
                <a:sym typeface="Helvetica Neue"/>
              </a:defRPr>
            </a:pPr>
            <a:endParaRPr sz="1200"/>
          </a:p>
          <a:p>
            <a:pPr>
              <a:defRPr sz="2200" b="1">
                <a:latin typeface="Helvetica Neue"/>
                <a:ea typeface="Helvetica Neue"/>
                <a:cs typeface="Helvetica Neue"/>
                <a:sym typeface="Helvetica Neue"/>
              </a:defRPr>
            </a:pPr>
            <a:endParaRPr sz="1200"/>
          </a:p>
          <a:p>
            <a:pPr>
              <a:defRPr sz="2200" b="1">
                <a:latin typeface="Helvetica Neue"/>
                <a:ea typeface="Helvetica Neue"/>
                <a:cs typeface="Helvetica Neue"/>
                <a:sym typeface="Helvetica Neue"/>
              </a:defRPr>
            </a:pPr>
            <a:endParaRPr sz="1200"/>
          </a:p>
        </p:txBody>
      </p:sp>
      <p:pic>
        <p:nvPicPr>
          <p:cNvPr id="166" name="page3image49820880.png" descr="page3image49820880.png"/>
          <p:cNvPicPr>
            <a:picLocks noChangeAspect="1"/>
          </p:cNvPicPr>
          <p:nvPr/>
        </p:nvPicPr>
        <p:blipFill>
          <a:blip r:embed="rId2"/>
          <a:stretch>
            <a:fillRect/>
          </a:stretch>
        </p:blipFill>
        <p:spPr>
          <a:xfrm>
            <a:off x="6966416" y="306368"/>
            <a:ext cx="5734988" cy="3880604"/>
          </a:xfrm>
          <a:prstGeom prst="rect">
            <a:avLst/>
          </a:prstGeom>
          <a:ln w="12700">
            <a:miter lim="400000"/>
          </a:ln>
        </p:spPr>
      </p:pic>
      <p:pic>
        <p:nvPicPr>
          <p:cNvPr id="167" name="page3image35374976.png" descr="page3image35374976.png"/>
          <p:cNvPicPr>
            <a:picLocks noChangeAspect="1"/>
          </p:cNvPicPr>
          <p:nvPr/>
        </p:nvPicPr>
        <p:blipFill>
          <a:blip r:embed="rId3"/>
          <a:stretch>
            <a:fillRect/>
          </a:stretch>
        </p:blipFill>
        <p:spPr>
          <a:xfrm>
            <a:off x="4206773" y="2517018"/>
            <a:ext cx="6388101" cy="12701"/>
          </a:xfrm>
          <a:prstGeom prst="rect">
            <a:avLst/>
          </a:prstGeom>
          <a:ln w="12700">
            <a:miter lim="400000"/>
          </a:ln>
        </p:spPr>
      </p:pic>
      <p:sp>
        <p:nvSpPr>
          <p:cNvPr id="168" name="Text"/>
          <p:cNvSpPr txBox="1"/>
          <p:nvPr/>
        </p:nvSpPr>
        <p:spPr>
          <a:xfrm>
            <a:off x="4206773" y="2288418"/>
            <a:ext cx="1905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pic>
        <p:nvPicPr>
          <p:cNvPr id="169" name="page3image50276096.png" descr="page3image50276096.png"/>
          <p:cNvPicPr>
            <a:picLocks noChangeAspect="1"/>
          </p:cNvPicPr>
          <p:nvPr/>
        </p:nvPicPr>
        <p:blipFill>
          <a:blip r:embed="rId4"/>
          <a:stretch>
            <a:fillRect/>
          </a:stretch>
        </p:blipFill>
        <p:spPr>
          <a:xfrm>
            <a:off x="6934200" y="4457879"/>
            <a:ext cx="5799420" cy="4422390"/>
          </a:xfrm>
          <a:prstGeom prst="rect">
            <a:avLst/>
          </a:prstGeom>
          <a:ln w="12700">
            <a:miter lim="400000"/>
          </a:ln>
        </p:spPr>
      </p:pic>
      <p:sp>
        <p:nvSpPr>
          <p:cNvPr id="170" name="Text"/>
          <p:cNvSpPr txBox="1"/>
          <p:nvPr/>
        </p:nvSpPr>
        <p:spPr>
          <a:xfrm>
            <a:off x="6934200" y="4319574"/>
            <a:ext cx="1524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ACE RECOGNITION METHOD BASED ON GABOR"/>
          <p:cNvSpPr txBox="1">
            <a:spLocks noGrp="1"/>
          </p:cNvSpPr>
          <p:nvPr>
            <p:ph type="title"/>
          </p:nvPr>
        </p:nvSpPr>
        <p:spPr>
          <a:prstGeom prst="rect">
            <a:avLst/>
          </a:prstGeom>
        </p:spPr>
        <p:txBody>
          <a:bodyPr>
            <a:normAutofit fontScale="90000"/>
          </a:bodyPr>
          <a:lstStyle/>
          <a:p>
            <a:pPr algn="ctr" defTabSz="414781">
              <a:defRPr sz="5112">
                <a:effectLst>
                  <a:outerShdw blurRad="36068" dist="27050" dir="5400000" rotWithShape="0">
                    <a:srgbClr val="000000"/>
                  </a:outerShdw>
                </a:effectLst>
              </a:defRPr>
            </a:pPr>
            <a:r>
              <a:t>FACE RECOGNITION METHOD BASED ON GABOR</a:t>
            </a:r>
            <a:endParaRPr>
              <a:solidFill>
                <a:srgbClr val="000000"/>
              </a:solidFill>
            </a:endParaRPr>
          </a:p>
          <a:p>
            <a:pPr algn="ctr" defTabSz="414781">
              <a:defRPr sz="5112">
                <a:effectLst>
                  <a:outerShdw blurRad="36068" dist="27050" dir="5400000" rotWithShape="0">
                    <a:srgbClr val="000000"/>
                  </a:outerShdw>
                </a:effectLst>
              </a:defRPr>
            </a:pPr>
            <a:r>
              <a:t>  </a:t>
            </a:r>
          </a:p>
        </p:txBody>
      </p:sp>
      <p:sp>
        <p:nvSpPr>
          <p:cNvPr id="173" name="There are many methods of face recognition based on the Gabor.…"/>
          <p:cNvSpPr txBox="1">
            <a:spLocks noGrp="1"/>
          </p:cNvSpPr>
          <p:nvPr>
            <p:ph type="body" idx="1"/>
          </p:nvPr>
        </p:nvSpPr>
        <p:spPr>
          <a:xfrm>
            <a:off x="787400" y="1575990"/>
            <a:ext cx="11430001" cy="5715001"/>
          </a:xfrm>
          <a:prstGeom prst="rect">
            <a:avLst/>
          </a:prstGeom>
        </p:spPr>
        <p:txBody>
          <a:bodyPr/>
          <a:lstStyle/>
          <a:p>
            <a:pPr marL="271638" indent="-271638">
              <a:buBlip>
                <a:blip r:embed="rId2"/>
              </a:buBlip>
              <a:defRPr sz="2200" b="1">
                <a:latin typeface="Helvetica Neue"/>
                <a:ea typeface="Helvetica Neue"/>
                <a:cs typeface="Helvetica Neue"/>
                <a:sym typeface="Helvetica Neue"/>
              </a:defRPr>
            </a:pPr>
            <a:endParaRPr/>
          </a:p>
          <a:p>
            <a:pPr marL="271638" indent="-271638">
              <a:buBlip>
                <a:blip r:embed="rId2"/>
              </a:buBlip>
              <a:defRPr sz="2200" b="1">
                <a:latin typeface="Helvetica Neue"/>
                <a:ea typeface="Helvetica Neue"/>
                <a:cs typeface="Helvetica Neue"/>
                <a:sym typeface="Helvetica Neue"/>
              </a:defRPr>
            </a:pPr>
            <a:r>
              <a:t>There are many methods of face recognition based on the Gabor.</a:t>
            </a:r>
          </a:p>
          <a:p>
            <a:pPr marL="271638" indent="-271638">
              <a:buBlip>
                <a:blip r:embed="rId2"/>
              </a:buBlip>
              <a:defRPr sz="2200" b="1">
                <a:latin typeface="Helvetica Neue"/>
                <a:ea typeface="Helvetica Neue"/>
                <a:cs typeface="Helvetica Neue"/>
                <a:sym typeface="Helvetica Neue"/>
              </a:defRPr>
            </a:pPr>
            <a:r>
              <a:t>They will extract the Gabor features of face images. Because the dimension of Gabor features is very high, the Gabor features will have 4 × 4 grid uniform sampling. </a:t>
            </a:r>
          </a:p>
          <a:p>
            <a:pPr marL="271638" indent="-271638">
              <a:buBlip>
                <a:blip r:embed="rId2"/>
              </a:buBlip>
              <a:defRPr sz="2200" b="1">
                <a:latin typeface="Helvetica Neue"/>
                <a:ea typeface="Helvetica Neue"/>
                <a:cs typeface="Helvetica Neue"/>
                <a:sym typeface="Helvetica Neue"/>
              </a:defRPr>
            </a:pPr>
            <a:r>
              <a:t>Then, the enhanced discriminant analysis (EFM) method is used to extract discriminant features and dimensionality reduction is concurrently realized. </a:t>
            </a:r>
          </a:p>
          <a:p>
            <a:pPr marL="271638" indent="-271638">
              <a:buBlip>
                <a:blip r:embed="rId2"/>
              </a:buBlip>
              <a:defRPr sz="2200" b="1">
                <a:latin typeface="Helvetica Neue"/>
                <a:ea typeface="Helvetica Neue"/>
                <a:cs typeface="Helvetica Neue"/>
                <a:sym typeface="Helvetica Neue"/>
              </a:defRPr>
            </a:pPr>
            <a:r>
              <a:t>Finally, the Euclidean distance or cosine distance is used to measure the similarity, and the </a:t>
            </a:r>
            <a:r>
              <a:rPr i="1"/>
              <a:t>k </a:t>
            </a:r>
            <a:r>
              <a:t>nearest neighbor classifier is used to recognize the human face. </a:t>
            </a:r>
          </a:p>
        </p:txBody>
      </p:sp>
      <p:sp>
        <p:nvSpPr>
          <p:cNvPr id="174" name="Text"/>
          <p:cNvSpPr txBox="1"/>
          <p:nvPr/>
        </p:nvSpPr>
        <p:spPr>
          <a:xfrm>
            <a:off x="4206773" y="2288418"/>
            <a:ext cx="1905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
        <p:nvSpPr>
          <p:cNvPr id="175" name="Text"/>
          <p:cNvSpPr txBox="1"/>
          <p:nvPr/>
        </p:nvSpPr>
        <p:spPr>
          <a:xfrm>
            <a:off x="6934200" y="4319573"/>
            <a:ext cx="152400"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OVERVIEW OF THE LBP METHOD"/>
          <p:cNvSpPr txBox="1">
            <a:spLocks noGrp="1"/>
          </p:cNvSpPr>
          <p:nvPr>
            <p:ph type="title"/>
          </p:nvPr>
        </p:nvSpPr>
        <p:spPr>
          <a:xfrm>
            <a:off x="176794" y="25279"/>
            <a:ext cx="6610396" cy="3505201"/>
          </a:xfrm>
          <a:prstGeom prst="rect">
            <a:avLst/>
          </a:prstGeom>
        </p:spPr>
        <p:txBody>
          <a:bodyPr/>
          <a:lstStyle/>
          <a:p>
            <a:r>
              <a:t>OVERVIEW OF THE LBP METHOD</a:t>
            </a:r>
          </a:p>
        </p:txBody>
      </p:sp>
      <p:sp>
        <p:nvSpPr>
          <p:cNvPr id="178" name="The LBP of the local texture feature extraction method based on the local binary model is an effective non-parametric.method for local image texture descriptions. It uses the structure method to analyze the features of fixed windows and then uses the statistical method to extract the features. It is simple in calculation and can capture small detailed features in the image. It can also extract the local neigh- borhood relationship model that is more favorable for clas- sification. The LBP has been successfully applied to many machine vision recognition tasks, including face recognition."/>
          <p:cNvSpPr txBox="1">
            <a:spLocks noGrp="1"/>
          </p:cNvSpPr>
          <p:nvPr>
            <p:ph type="body" sz="half" idx="1"/>
          </p:nvPr>
        </p:nvSpPr>
        <p:spPr>
          <a:xfrm>
            <a:off x="246565" y="3642587"/>
            <a:ext cx="6470854" cy="5596273"/>
          </a:xfrm>
          <a:prstGeom prst="rect">
            <a:avLst/>
          </a:prstGeom>
        </p:spPr>
        <p:txBody>
          <a:bodyPr/>
          <a:lstStyle/>
          <a:p>
            <a:pPr defTabSz="554990">
              <a:defRPr sz="2090" b="1">
                <a:effectLst>
                  <a:outerShdw blurRad="48260" dist="36195" dir="5400000" rotWithShape="0">
                    <a:srgbClr val="000000"/>
                  </a:outerShdw>
                </a:effectLst>
                <a:latin typeface="Helvetica Neue"/>
                <a:ea typeface="Helvetica Neue"/>
                <a:cs typeface="Helvetica Neue"/>
                <a:sym typeface="Helvetica Neue"/>
              </a:defRPr>
            </a:pPr>
            <a:r>
              <a:rPr dirty="0"/>
              <a:t>The LBP of the local texture feature extraction method based on the local binary model is an effective non-parametric.</a:t>
            </a:r>
            <a:r>
              <a:rPr lang="en-US" dirty="0"/>
              <a:t> </a:t>
            </a:r>
            <a:r>
              <a:rPr dirty="0"/>
              <a:t>method for local image texture descriptions. It uses the structure method to analyze the features of fixed windows and then uses the statistical method to extract the features. It is simple in calculation and can capture small detailed features in the image. It can also extract the local neighborhood relationship model that is more favorable for classification. The LBP has been successfully applied to many machine vision recognition tasks, including face recognition. </a:t>
            </a:r>
            <a:endParaRPr sz="1140" dirty="0"/>
          </a:p>
          <a:p>
            <a:pPr defTabSz="554990">
              <a:defRPr sz="2090" b="1">
                <a:effectLst>
                  <a:outerShdw blurRad="48260" dist="36195" dir="5400000" rotWithShape="0">
                    <a:srgbClr val="000000"/>
                  </a:outerShdw>
                </a:effectLst>
                <a:latin typeface="Helvetica Neue"/>
                <a:ea typeface="Helvetica Neue"/>
                <a:cs typeface="Helvetica Neue"/>
                <a:sym typeface="Helvetica Neue"/>
              </a:defRPr>
            </a:pPr>
            <a:endParaRPr sz="1140" dirty="0"/>
          </a:p>
          <a:p>
            <a:pPr defTabSz="554990">
              <a:defRPr sz="2090" b="1">
                <a:effectLst>
                  <a:outerShdw blurRad="48260" dist="36195" dir="5400000" rotWithShape="0">
                    <a:srgbClr val="000000"/>
                  </a:outerShdw>
                </a:effectLst>
                <a:latin typeface="Helvetica Neue"/>
                <a:ea typeface="Helvetica Neue"/>
                <a:cs typeface="Helvetica Neue"/>
                <a:sym typeface="Helvetica Neue"/>
              </a:defRPr>
            </a:pPr>
            <a:endParaRPr sz="1140" dirty="0"/>
          </a:p>
          <a:p>
            <a:pPr defTabSz="554990">
              <a:defRPr sz="2090" b="1">
                <a:effectLst>
                  <a:outerShdw blurRad="48260" dist="36195" dir="5400000" rotWithShape="0">
                    <a:srgbClr val="000000"/>
                  </a:outerShdw>
                </a:effectLst>
                <a:latin typeface="Helvetica Neue"/>
                <a:ea typeface="Helvetica Neue"/>
                <a:cs typeface="Helvetica Neue"/>
                <a:sym typeface="Helvetica Neue"/>
              </a:defRPr>
            </a:pPr>
            <a:endParaRPr sz="1140" dirty="0"/>
          </a:p>
          <a:p>
            <a:pPr defTabSz="554990">
              <a:defRPr sz="2090" b="1">
                <a:effectLst>
                  <a:outerShdw blurRad="48260" dist="36195" dir="5400000" rotWithShape="0">
                    <a:srgbClr val="000000"/>
                  </a:outerShdw>
                </a:effectLst>
                <a:latin typeface="Helvetica Neue"/>
                <a:ea typeface="Helvetica Neue"/>
                <a:cs typeface="Helvetica Neue"/>
                <a:sym typeface="Helvetica Neue"/>
              </a:defRPr>
            </a:pPr>
            <a:endParaRPr sz="1140" dirty="0"/>
          </a:p>
          <a:p>
            <a:pPr defTabSz="554990">
              <a:defRPr sz="2090" b="1">
                <a:effectLst>
                  <a:outerShdw blurRad="48260" dist="36195" dir="5400000" rotWithShape="0">
                    <a:srgbClr val="000000"/>
                  </a:outerShdw>
                </a:effectLst>
                <a:latin typeface="Helvetica Neue"/>
                <a:ea typeface="Helvetica Neue"/>
                <a:cs typeface="Helvetica Neue"/>
                <a:sym typeface="Helvetica Neue"/>
              </a:defRPr>
            </a:pPr>
            <a:endParaRPr sz="1140" dirty="0"/>
          </a:p>
        </p:txBody>
      </p:sp>
      <p:pic>
        <p:nvPicPr>
          <p:cNvPr id="179" name="page3image35374976.png" descr="page3image35374976.png"/>
          <p:cNvPicPr>
            <a:picLocks noChangeAspect="1"/>
          </p:cNvPicPr>
          <p:nvPr/>
        </p:nvPicPr>
        <p:blipFill>
          <a:blip r:embed="rId2"/>
          <a:stretch>
            <a:fillRect/>
          </a:stretch>
        </p:blipFill>
        <p:spPr>
          <a:xfrm>
            <a:off x="4206773" y="2517018"/>
            <a:ext cx="6388101" cy="12701"/>
          </a:xfrm>
          <a:prstGeom prst="rect">
            <a:avLst/>
          </a:prstGeom>
          <a:ln w="12700">
            <a:miter lim="400000"/>
          </a:ln>
        </p:spPr>
      </p:pic>
      <p:sp>
        <p:nvSpPr>
          <p:cNvPr id="180" name="Text"/>
          <p:cNvSpPr txBox="1"/>
          <p:nvPr/>
        </p:nvSpPr>
        <p:spPr>
          <a:xfrm>
            <a:off x="4206773" y="2288418"/>
            <a:ext cx="1905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
        <p:nvSpPr>
          <p:cNvPr id="181" name="Text"/>
          <p:cNvSpPr txBox="1"/>
          <p:nvPr/>
        </p:nvSpPr>
        <p:spPr>
          <a:xfrm>
            <a:off x="6934200" y="4319573"/>
            <a:ext cx="152400"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pic>
        <p:nvPicPr>
          <p:cNvPr id="182" name="page4image50055824.png" descr="page4image50055824.png"/>
          <p:cNvPicPr>
            <a:picLocks noChangeAspect="1"/>
          </p:cNvPicPr>
          <p:nvPr/>
        </p:nvPicPr>
        <p:blipFill>
          <a:blip r:embed="rId3"/>
          <a:stretch>
            <a:fillRect/>
          </a:stretch>
        </p:blipFill>
        <p:spPr>
          <a:xfrm>
            <a:off x="5055721" y="7998084"/>
            <a:ext cx="7747001" cy="1308101"/>
          </a:xfrm>
          <a:prstGeom prst="rect">
            <a:avLst/>
          </a:prstGeom>
          <a:ln w="12700">
            <a:miter lim="400000"/>
          </a:ln>
        </p:spPr>
      </p:pic>
      <p:sp>
        <p:nvSpPr>
          <p:cNvPr id="183" name="Text"/>
          <p:cNvSpPr txBox="1"/>
          <p:nvPr/>
        </p:nvSpPr>
        <p:spPr>
          <a:xfrm>
            <a:off x="5069589" y="1376541"/>
            <a:ext cx="1524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pic>
        <p:nvPicPr>
          <p:cNvPr id="184" name="page4image50058736.png" descr="page4image50058736.png"/>
          <p:cNvPicPr>
            <a:picLocks noChangeAspect="1"/>
          </p:cNvPicPr>
          <p:nvPr/>
        </p:nvPicPr>
        <p:blipFill>
          <a:blip r:embed="rId4"/>
          <a:stretch>
            <a:fillRect/>
          </a:stretch>
        </p:blipFill>
        <p:spPr>
          <a:xfrm>
            <a:off x="6893026" y="4365004"/>
            <a:ext cx="5319086" cy="2429391"/>
          </a:xfrm>
          <a:prstGeom prst="rect">
            <a:avLst/>
          </a:prstGeom>
          <a:ln w="12700">
            <a:miter lim="400000"/>
          </a:ln>
        </p:spPr>
      </p:pic>
      <p:pic>
        <p:nvPicPr>
          <p:cNvPr id="185" name="page4image50063104.png" descr="page4image50063104.png"/>
          <p:cNvPicPr>
            <a:picLocks noChangeAspect="1"/>
          </p:cNvPicPr>
          <p:nvPr/>
        </p:nvPicPr>
        <p:blipFill>
          <a:blip r:embed="rId5"/>
          <a:srcRect b="5028"/>
          <a:stretch>
            <a:fillRect/>
          </a:stretch>
        </p:blipFill>
        <p:spPr>
          <a:xfrm>
            <a:off x="6468660" y="1483052"/>
            <a:ext cx="5918201" cy="1833328"/>
          </a:xfrm>
          <a:prstGeom prst="rect">
            <a:avLst/>
          </a:prstGeom>
          <a:ln w="12700">
            <a:miter lim="400000"/>
          </a:ln>
        </p:spPr>
      </p:pic>
      <p:sp>
        <p:nvSpPr>
          <p:cNvPr id="186" name="Text"/>
          <p:cNvSpPr txBox="1"/>
          <p:nvPr/>
        </p:nvSpPr>
        <p:spPr>
          <a:xfrm>
            <a:off x="4148636" y="1212849"/>
            <a:ext cx="1905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ACE RECOGNITION METHOD BASED ON LBP"/>
          <p:cNvSpPr txBox="1">
            <a:spLocks noGrp="1"/>
          </p:cNvSpPr>
          <p:nvPr>
            <p:ph type="title"/>
          </p:nvPr>
        </p:nvSpPr>
        <p:spPr>
          <a:xfrm>
            <a:off x="787399" y="614556"/>
            <a:ext cx="11430001" cy="2438401"/>
          </a:xfrm>
          <a:prstGeom prst="rect">
            <a:avLst/>
          </a:prstGeom>
        </p:spPr>
        <p:txBody>
          <a:bodyPr>
            <a:normAutofit fontScale="90000"/>
          </a:bodyPr>
          <a:lstStyle/>
          <a:p>
            <a:pPr algn="ctr" defTabSz="414781">
              <a:defRPr sz="5112">
                <a:effectLst>
                  <a:outerShdw blurRad="36068" dist="27050" dir="5400000" rotWithShape="0">
                    <a:srgbClr val="000000"/>
                  </a:outerShdw>
                </a:effectLst>
              </a:defRPr>
            </a:pPr>
            <a:r>
              <a:t>FACE RECOGNITION METHOD BASED ON LBP </a:t>
            </a:r>
            <a:endParaRPr>
              <a:solidFill>
                <a:srgbClr val="000000"/>
              </a:solidFill>
            </a:endParaRPr>
          </a:p>
          <a:p>
            <a:pPr algn="ctr" defTabSz="414781">
              <a:defRPr sz="5112">
                <a:effectLst>
                  <a:outerShdw blurRad="36068" dist="27050" dir="5400000" rotWithShape="0">
                    <a:srgbClr val="000000"/>
                  </a:outerShdw>
                </a:effectLst>
              </a:defRPr>
            </a:pPr>
            <a:r>
              <a:t>  </a:t>
            </a:r>
          </a:p>
        </p:txBody>
      </p:sp>
      <p:sp>
        <p:nvSpPr>
          <p:cNvPr id="189" name="In recent years, increasingly more face recognition methods have been proposed based on the LBP operator. These methods have shown that it is more important to preserve the information in the local space of the human face.…"/>
          <p:cNvSpPr txBox="1">
            <a:spLocks noGrp="1"/>
          </p:cNvSpPr>
          <p:nvPr>
            <p:ph type="body" idx="1"/>
          </p:nvPr>
        </p:nvSpPr>
        <p:spPr>
          <a:xfrm>
            <a:off x="787400" y="2879540"/>
            <a:ext cx="11430001" cy="5715001"/>
          </a:xfrm>
          <a:prstGeom prst="rect">
            <a:avLst/>
          </a:prstGeom>
        </p:spPr>
        <p:txBody>
          <a:bodyPr/>
          <a:lstStyle/>
          <a:p>
            <a:pPr marL="0" indent="0" defTabSz="416052">
              <a:spcBef>
                <a:spcPts val="1000"/>
              </a:spcBef>
              <a:buSzTx/>
              <a:buNone/>
              <a:defRPr sz="1820" b="1">
                <a:effectLst/>
                <a:latin typeface="Times"/>
                <a:ea typeface="Times"/>
                <a:cs typeface="Times"/>
                <a:sym typeface="Times"/>
              </a:defRPr>
            </a:pPr>
            <a:r>
              <a:t>In recent years, increasingly more face recognition methods have been proposed based on the LBP operator. These methods have shown that it is more important to preserve the information in the local space of the human face. </a:t>
            </a:r>
          </a:p>
          <a:p>
            <a:pPr marL="247191" indent="-247191" defTabSz="531622">
              <a:spcBef>
                <a:spcPts val="3200"/>
              </a:spcBef>
              <a:buBlip>
                <a:blip r:embed="rId2"/>
              </a:buBlip>
              <a:defRPr sz="1638" b="1">
                <a:effectLst>
                  <a:outerShdw blurRad="46228" dist="34671" dir="5400000" rotWithShape="0">
                    <a:srgbClr val="000000"/>
                  </a:outerShdw>
                </a:effectLst>
                <a:latin typeface="Helvetica Neue"/>
                <a:ea typeface="Helvetica Neue"/>
                <a:cs typeface="Helvetica Neue"/>
                <a:sym typeface="Helvetica Neue"/>
              </a:defRPr>
            </a:pPr>
            <a:r>
              <a:t> first, the LBP-based face recognition usually divides the human face into several regions. Then, the LBP features are extracted from each region window, and the LBP histogram of each region is computed. </a:t>
            </a:r>
          </a:p>
          <a:p>
            <a:pPr marL="247191" indent="-247191" defTabSz="531622">
              <a:spcBef>
                <a:spcPts val="3200"/>
              </a:spcBef>
              <a:buBlip>
                <a:blip r:embed="rId2"/>
              </a:buBlip>
              <a:defRPr sz="1638" b="1">
                <a:effectLst>
                  <a:outerShdw blurRad="46228" dist="34671" dir="5400000" rotWithShape="0">
                    <a:srgbClr val="000000"/>
                  </a:outerShdw>
                </a:effectLst>
                <a:latin typeface="Helvetica Neue"/>
                <a:ea typeface="Helvetica Neue"/>
                <a:cs typeface="Helvetica Neue"/>
                <a:sym typeface="Helvetica Neue"/>
              </a:defRPr>
            </a:pPr>
            <a:r>
              <a:t>Finally, the histogram of all regions is connected to the final human facial representation. The LBP operator produces a </a:t>
            </a:r>
            <a:r>
              <a:rPr i="1"/>
              <a:t>n </a:t>
            </a:r>
            <a:r>
              <a:t>= 2</a:t>
            </a:r>
            <a:r>
              <a:rPr sz="970" baseline="51509"/>
              <a:t>8 </a:t>
            </a:r>
            <a:r>
              <a:t>= 256 dimension histogram vector when </a:t>
            </a:r>
            <a:r>
              <a:rPr i="1"/>
              <a:t>P </a:t>
            </a:r>
            <a:r>
              <a:t>= 8. To reduce the dimensionality and generate robustness, the consistent pattern </a:t>
            </a:r>
            <a:r>
              <a:rPr i="1"/>
              <a:t>LBP</a:t>
            </a:r>
            <a:r>
              <a:rPr sz="970" i="1" baseline="51509"/>
              <a:t>u</a:t>
            </a:r>
            <a:r>
              <a:rPr sz="970" baseline="51509"/>
              <a:t>2 </a:t>
            </a:r>
            <a:r>
              <a:t>is used </a:t>
            </a:r>
            <a:r>
              <a:rPr sz="970" i="1"/>
              <a:t>P</a:t>
            </a:r>
            <a:r>
              <a:rPr sz="970"/>
              <a:t>,</a:t>
            </a:r>
            <a:r>
              <a:rPr sz="970" i="1"/>
              <a:t>R </a:t>
            </a:r>
            <a:endParaRPr sz="1092" i="1"/>
          </a:p>
          <a:p>
            <a:pPr marL="247191" indent="-247191" defTabSz="531622">
              <a:spcBef>
                <a:spcPts val="3200"/>
              </a:spcBef>
              <a:buBlip>
                <a:blip r:embed="rId2"/>
              </a:buBlip>
              <a:defRPr sz="1638" b="1">
                <a:effectLst>
                  <a:outerShdw blurRad="46228" dist="34671" dir="5400000" rotWithShape="0">
                    <a:srgbClr val="000000"/>
                  </a:outerShdw>
                </a:effectLst>
                <a:latin typeface="Helvetica Neue"/>
                <a:ea typeface="Helvetica Neue"/>
                <a:cs typeface="Helvetica Neue"/>
                <a:sym typeface="Helvetica Neue"/>
              </a:defRPr>
            </a:pPr>
            <a:r>
              <a:t>to represent the human face. The neighbourhood structure of </a:t>
            </a:r>
            <a:r>
              <a:rPr i="1"/>
              <a:t>P </a:t>
            </a:r>
            <a:r>
              <a:t>= 8 and </a:t>
            </a:r>
            <a:r>
              <a:rPr i="1"/>
              <a:t>R </a:t>
            </a:r>
            <a:r>
              <a:t>= 1 is often used. According to the definition of the consistent pattern, the histogram length of each region is </a:t>
            </a:r>
            <a:r>
              <a:rPr i="1"/>
              <a:t>n </a:t>
            </a:r>
            <a:r>
              <a:t>= 59 dimensions. When all regions are connected, the entire human face is represented. The face size is a </a:t>
            </a:r>
            <a:r>
              <a:rPr i="1"/>
              <a:t>n </a:t>
            </a:r>
            <a:r>
              <a:t>× </a:t>
            </a:r>
            <a:r>
              <a:rPr i="1"/>
              <a:t>m </a:t>
            </a:r>
            <a:r>
              <a:t>matrix. Finally, we can use different distance measures to obtain different facial feature vectors.</a:t>
            </a:r>
          </a:p>
          <a:p>
            <a:pPr marL="247191" indent="-247191" defTabSz="531622">
              <a:spcBef>
                <a:spcPts val="3200"/>
              </a:spcBef>
              <a:buBlip>
                <a:blip r:embed="rId2"/>
              </a:buBlip>
              <a:defRPr sz="1638" b="1">
                <a:effectLst>
                  <a:outerShdw blurRad="46228" dist="34671" dir="5400000" rotWithShape="0">
                    <a:srgbClr val="000000"/>
                  </a:outerShdw>
                </a:effectLst>
                <a:latin typeface="Helvetica Neue"/>
                <a:ea typeface="Helvetica Neue"/>
                <a:cs typeface="Helvetica Neue"/>
                <a:sym typeface="Helvetica Neue"/>
              </a:defRPr>
            </a:pPr>
            <a:r>
              <a:t> Since the face image is divided into several regions, the research shows that the face has different discriminative abilities in different regions. For example, eyes are more important than other parts in face recognition. Therefore, giving different weights to different regions in the facial area will lead to better recognition results. </a:t>
            </a:r>
          </a:p>
        </p:txBody>
      </p:sp>
      <p:sp>
        <p:nvSpPr>
          <p:cNvPr id="190" name="Text"/>
          <p:cNvSpPr txBox="1"/>
          <p:nvPr/>
        </p:nvSpPr>
        <p:spPr>
          <a:xfrm>
            <a:off x="4206773" y="2288418"/>
            <a:ext cx="1905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
        <p:nvSpPr>
          <p:cNvPr id="191" name="Text"/>
          <p:cNvSpPr txBox="1"/>
          <p:nvPr/>
        </p:nvSpPr>
        <p:spPr>
          <a:xfrm>
            <a:off x="6934200" y="4319573"/>
            <a:ext cx="152400"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FACE RECOGNITION METHOD BASED ON HOG ALGORITHM"/>
          <p:cNvSpPr txBox="1">
            <a:spLocks noGrp="1"/>
          </p:cNvSpPr>
          <p:nvPr>
            <p:ph type="title"/>
          </p:nvPr>
        </p:nvSpPr>
        <p:spPr>
          <a:xfrm>
            <a:off x="787400" y="614556"/>
            <a:ext cx="11430000" cy="2438401"/>
          </a:xfrm>
          <a:prstGeom prst="rect">
            <a:avLst/>
          </a:prstGeom>
        </p:spPr>
        <p:txBody>
          <a:bodyPr>
            <a:normAutofit fontScale="90000"/>
          </a:bodyPr>
          <a:lstStyle/>
          <a:p>
            <a:pPr algn="ctr" defTabSz="414781">
              <a:defRPr sz="5112">
                <a:effectLst>
                  <a:outerShdw blurRad="36068" dist="27050" dir="5400000" rotWithShape="0">
                    <a:srgbClr val="000000"/>
                  </a:outerShdw>
                </a:effectLst>
              </a:defRPr>
            </a:pPr>
            <a:r>
              <a:t>FACE RECOGNITION METHOD BASED ON HOG ALGORITHM </a:t>
            </a:r>
            <a:endParaRPr>
              <a:solidFill>
                <a:srgbClr val="000000"/>
              </a:solidFill>
            </a:endParaRPr>
          </a:p>
          <a:p>
            <a:pPr algn="ctr" defTabSz="414781">
              <a:defRPr sz="5112">
                <a:effectLst>
                  <a:outerShdw blurRad="36068" dist="27050" dir="5400000" rotWithShape="0">
                    <a:srgbClr val="000000"/>
                  </a:outerShdw>
                </a:effectLst>
              </a:defRPr>
            </a:pPr>
            <a:r>
              <a:t>  </a:t>
            </a:r>
          </a:p>
        </p:txBody>
      </p:sp>
      <p:sp>
        <p:nvSpPr>
          <p:cNvPr id="194" name="The HOG feature descriptor comes from the last step of Lowe’s scale invariant feature transformation of the SIFT algorithm. However, because of its effective expressive power, it has received widespread attention and has become an important application is that it is used as a feature descriptor in pedestrian detection. The SIFT algorithm performs well in scene matching, objection detection, face recognition, and more. Because of its invariance to rotation and translation and scale scaling, it has a high tolerance to brightness changes, noise, view transformations and affine transformations. The SIFT algorithm steps are mainly divided into three parts:…"/>
          <p:cNvSpPr txBox="1">
            <a:spLocks noGrp="1"/>
          </p:cNvSpPr>
          <p:nvPr>
            <p:ph type="body" idx="1"/>
          </p:nvPr>
        </p:nvSpPr>
        <p:spPr>
          <a:xfrm>
            <a:off x="787400" y="2879540"/>
            <a:ext cx="11430000" cy="5715001"/>
          </a:xfrm>
          <a:prstGeom prst="rect">
            <a:avLst/>
          </a:prstGeom>
        </p:spPr>
        <p:txBody>
          <a:bodyPr/>
          <a:lstStyle/>
          <a:p>
            <a:pPr marL="0" indent="0" defTabSz="457200">
              <a:spcBef>
                <a:spcPts val="1200"/>
              </a:spcBef>
              <a:buSzTx/>
              <a:buNone/>
              <a:defRPr sz="2000" b="1">
                <a:effectLst/>
                <a:latin typeface="Times"/>
                <a:ea typeface="Times"/>
                <a:cs typeface="Times"/>
                <a:sym typeface="Times"/>
              </a:defRPr>
            </a:pPr>
            <a:r>
              <a:t>The HOG feature descriptor comes from the last step of Lowe’s scale invariant feature transformation of the SIFT algorithm. However, because of its effective expressive power, it has received widespread attention and has become an important application is that it is used as a feature descriptor in pedestrian detection. The SIFT algorithm performs well in scene matching, objection detection, face recognition, and more. Because of its invariance to rotation and translation and scale scaling, it has a high tolerance to brightness changes, noise, view transformations and affine transformations. The SIFT algorithm steps are mainly divided into three parts:</a:t>
            </a:r>
          </a:p>
          <a:p>
            <a:pPr marL="0" indent="0" defTabSz="457200">
              <a:spcBef>
                <a:spcPts val="1200"/>
              </a:spcBef>
              <a:buSzTx/>
              <a:buNone/>
              <a:defRPr sz="2000" b="1">
                <a:effectLst/>
                <a:latin typeface="Times"/>
                <a:ea typeface="Times"/>
                <a:cs typeface="Times"/>
                <a:sym typeface="Times"/>
              </a:defRPr>
            </a:pPr>
            <a:r>
              <a:t>(1) Scale space key point detection</a:t>
            </a:r>
          </a:p>
          <a:p>
            <a:pPr marL="0" indent="0" defTabSz="457200">
              <a:spcBef>
                <a:spcPts val="1200"/>
              </a:spcBef>
              <a:buSzTx/>
              <a:buNone/>
              <a:defRPr sz="2000" b="1">
                <a:effectLst/>
                <a:latin typeface="Times"/>
                <a:ea typeface="Times"/>
                <a:cs typeface="Times"/>
                <a:sym typeface="Times"/>
              </a:defRPr>
            </a:pPr>
            <a:r>
              <a:t>(2)Assign orientation values to feature points(orientation assignment).</a:t>
            </a:r>
          </a:p>
          <a:p>
            <a:pPr marL="0" indent="0" defTabSz="457200">
              <a:spcBef>
                <a:spcPts val="1200"/>
              </a:spcBef>
              <a:buSzTx/>
              <a:buNone/>
              <a:defRPr sz="2000" b="1">
                <a:effectLst/>
                <a:latin typeface="Times"/>
                <a:ea typeface="Times"/>
                <a:cs typeface="Times"/>
                <a:sym typeface="Times"/>
              </a:defRPr>
            </a:pPr>
            <a:r>
              <a:t>(3) SIFT feature descriptor(key point descriptor). </a:t>
            </a:r>
          </a:p>
          <a:p>
            <a:pPr marL="0" indent="0" defTabSz="457200">
              <a:spcBef>
                <a:spcPts val="1200"/>
              </a:spcBef>
              <a:buSzTx/>
              <a:buNone/>
              <a:defRPr sz="2000" b="1">
                <a:effectLst/>
                <a:latin typeface="Times"/>
                <a:ea typeface="Times"/>
                <a:cs typeface="Times"/>
                <a:sym typeface="Times"/>
              </a:defRPr>
            </a:pPr>
            <a:r>
              <a:t>We analyse the third step of the SIFT algorithm, which is the feature description of the key points. Here, we use the HOG feature descriptor to describe a neighbourhood centred on the key point. </a:t>
            </a:r>
            <a:endParaRPr sz="1200"/>
          </a:p>
          <a:p>
            <a:pPr marL="0" indent="0" defTabSz="457200">
              <a:spcBef>
                <a:spcPts val="1200"/>
              </a:spcBef>
              <a:buSzTx/>
              <a:buNone/>
              <a:defRPr sz="1333">
                <a:solidFill>
                  <a:srgbClr val="000000"/>
                </a:solidFill>
                <a:effectLst/>
                <a:latin typeface="Times"/>
                <a:ea typeface="Times"/>
                <a:cs typeface="Times"/>
                <a:sym typeface="Times"/>
              </a:defRPr>
            </a:pPr>
            <a:endParaRPr sz="1200"/>
          </a:p>
          <a:p>
            <a:pPr marL="0" indent="0" defTabSz="457200">
              <a:spcBef>
                <a:spcPts val="1200"/>
              </a:spcBef>
              <a:buSzTx/>
              <a:buNone/>
              <a:defRPr sz="2000" b="1">
                <a:effectLst/>
                <a:latin typeface="Times"/>
                <a:ea typeface="Times"/>
                <a:cs typeface="Times"/>
                <a:sym typeface="Times"/>
              </a:defRPr>
            </a:pPr>
            <a:endParaRPr sz="1200"/>
          </a:p>
        </p:txBody>
      </p:sp>
      <p:sp>
        <p:nvSpPr>
          <p:cNvPr id="195" name="Text"/>
          <p:cNvSpPr txBox="1"/>
          <p:nvPr/>
        </p:nvSpPr>
        <p:spPr>
          <a:xfrm>
            <a:off x="4206773" y="2288418"/>
            <a:ext cx="1905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
        <p:nvSpPr>
          <p:cNvPr id="196" name="Text"/>
          <p:cNvSpPr txBox="1"/>
          <p:nvPr/>
        </p:nvSpPr>
        <p:spPr>
          <a:xfrm>
            <a:off x="6934200" y="4319573"/>
            <a:ext cx="152400"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SULTS:COMPARATIVE STUDY OF HOG AND LBP METHODS"/>
          <p:cNvSpPr txBox="1">
            <a:spLocks noGrp="1"/>
          </p:cNvSpPr>
          <p:nvPr>
            <p:ph type="title"/>
          </p:nvPr>
        </p:nvSpPr>
        <p:spPr>
          <a:prstGeom prst="rect">
            <a:avLst/>
          </a:prstGeom>
        </p:spPr>
        <p:txBody>
          <a:bodyPr>
            <a:normAutofit fontScale="90000"/>
          </a:bodyPr>
          <a:lstStyle>
            <a:lvl1pPr defTabSz="496570">
              <a:defRPr sz="6120">
                <a:effectLst>
                  <a:outerShdw blurRad="43180" dist="32385" dir="5400000" rotWithShape="0">
                    <a:srgbClr val="000000"/>
                  </a:outerShdw>
                </a:effectLst>
              </a:defRPr>
            </a:lvl1pPr>
          </a:lstStyle>
          <a:p>
            <a:r>
              <a:t>RESULTS:COMPARATIVE STUDY OF HOG AND LBP METHODS</a:t>
            </a:r>
          </a:p>
        </p:txBody>
      </p:sp>
      <p:sp>
        <p:nvSpPr>
          <p:cNvPr id="199" name="For the data dimension analysis, the HOG uses fewer dimensions and achieves better recognition results than the LBP. At 80 × 64 resolution, the HOG algorithm is only 2560 dimensions, and the LBP algorithm in the paper [18] has 3304 dimensions. Since the block is small as 8 × 8, the dimensions will naturally be larger. However, even in such a large dimension, the overall recognition rate is not as good as our dense grid HOG.…"/>
          <p:cNvSpPr txBox="1">
            <a:spLocks noGrp="1"/>
          </p:cNvSpPr>
          <p:nvPr>
            <p:ph type="body" idx="1"/>
          </p:nvPr>
        </p:nvSpPr>
        <p:spPr>
          <a:prstGeom prst="rect">
            <a:avLst/>
          </a:prstGeom>
        </p:spPr>
        <p:txBody>
          <a:bodyPr/>
          <a:lstStyle/>
          <a:p>
            <a:pPr marL="222250" indent="-222250" defTabSz="457200">
              <a:spcBef>
                <a:spcPts val="1200"/>
              </a:spcBef>
              <a:buSzPct val="75000"/>
              <a:buChar char="•"/>
              <a:defRPr sz="1800" b="1">
                <a:effectLst/>
                <a:latin typeface="Times"/>
                <a:ea typeface="Times"/>
                <a:cs typeface="Times"/>
                <a:sym typeface="Times"/>
              </a:defRPr>
            </a:pPr>
            <a:r>
              <a:t>For the data dimension analysis, the HOG uses fewer dimensions and achieves better recognition results than the LBP. At 80 × 64 resolution, the HOG algorithm is only 2560 dimensions, and the LBP algorithm in the paper [18] has 3304 dimensions. Since the block is small as 8 × 8, the dimensions will naturally be larger. However, even in such a large dimension, the overall recognition rate is not as good as our dense grid HOG. </a:t>
            </a:r>
          </a:p>
          <a:p>
            <a:pPr marL="222250" indent="-222250" defTabSz="457200">
              <a:spcBef>
                <a:spcPts val="1200"/>
              </a:spcBef>
              <a:buSzPct val="75000"/>
              <a:buChar char="•"/>
              <a:defRPr sz="1800" b="1">
                <a:effectLst/>
                <a:latin typeface="Times"/>
                <a:ea typeface="Times"/>
                <a:cs typeface="Times"/>
                <a:sym typeface="Times"/>
              </a:defRPr>
            </a:pPr>
            <a:r>
              <a:t>The LBP and HOG feature extraction times are basically at the same level of magnitude. The LBP extraction time at 80 × 64 resolution is 9.0 ms, and the HOG extraction time at 80 × 64 resolution is 14.9 ms.</a:t>
            </a:r>
          </a:p>
          <a:p>
            <a:pPr marL="222250" indent="-222250" defTabSz="457200">
              <a:spcBef>
                <a:spcPts val="1200"/>
              </a:spcBef>
              <a:buSzPct val="75000"/>
              <a:buChar char="•"/>
              <a:defRPr sz="1800" b="1">
                <a:effectLst/>
                <a:latin typeface="Times"/>
                <a:ea typeface="Times"/>
                <a:cs typeface="Times"/>
                <a:sym typeface="Times"/>
              </a:defRPr>
            </a:pPr>
            <a:r>
              <a:t>The recognition rate of our HOG algorithm has a significant advantage over the LBP algorithm. </a:t>
            </a:r>
          </a:p>
          <a:p>
            <a:pPr marL="222250" indent="-222250" defTabSz="457200">
              <a:spcBef>
                <a:spcPts val="1200"/>
              </a:spcBef>
              <a:buSzPct val="75000"/>
              <a:buChar char="•"/>
              <a:defRPr sz="1800" b="1">
                <a:effectLst/>
                <a:latin typeface="Times"/>
                <a:ea typeface="Times"/>
                <a:cs typeface="Times"/>
                <a:sym typeface="Times"/>
              </a:defRPr>
            </a:pPr>
            <a:r>
              <a:t>Comparing to the best recognition obtained by the LBP at the 160 × 128 resolution rate, our HOG algorithm is only slightly inferior to the LBP algorithm in the fb test set. In the other test sets, its results were higher than those of the LBP algorithm, especially in the fc collection were the HOG algorithm is improved by 6.7%. We know that the fc test set is collected under different illuminations and camera equipment, and the dup1 and dup2 test sets were collected over time spans and changing environments.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SULTS:COMPARATIVE STUDY OF HOG AND GABOR METHODS"/>
          <p:cNvSpPr txBox="1">
            <a:spLocks noGrp="1"/>
          </p:cNvSpPr>
          <p:nvPr>
            <p:ph type="title"/>
          </p:nvPr>
        </p:nvSpPr>
        <p:spPr>
          <a:prstGeom prst="rect">
            <a:avLst/>
          </a:prstGeom>
        </p:spPr>
        <p:txBody>
          <a:bodyPr/>
          <a:lstStyle>
            <a:lvl1pPr defTabSz="484886">
              <a:defRPr sz="5976">
                <a:effectLst>
                  <a:outerShdw blurRad="42164" dist="31623" dir="5400000" rotWithShape="0">
                    <a:srgbClr val="000000"/>
                  </a:outerShdw>
                </a:effectLst>
              </a:defRPr>
            </a:lvl1pPr>
          </a:lstStyle>
          <a:p>
            <a:r>
              <a:t>RESULTS:COMPARATIVE STUDY OF HOG AND GABOR METHODS</a:t>
            </a:r>
          </a:p>
        </p:txBody>
      </p:sp>
      <p:sp>
        <p:nvSpPr>
          <p:cNvPr id="202" name="The recognition rate of our HOG algorithm is slightly inferior to the Gabor-based GFC method.…"/>
          <p:cNvSpPr txBox="1">
            <a:spLocks noGrp="1"/>
          </p:cNvSpPr>
          <p:nvPr>
            <p:ph type="body" idx="1"/>
          </p:nvPr>
        </p:nvSpPr>
        <p:spPr>
          <a:prstGeom prst="rect">
            <a:avLst/>
          </a:prstGeom>
        </p:spPr>
        <p:txBody>
          <a:bodyPr/>
          <a:lstStyle/>
          <a:p>
            <a:pPr marL="222250" indent="-222250" defTabSz="457200">
              <a:spcBef>
                <a:spcPts val="1200"/>
              </a:spcBef>
              <a:buSzPct val="75000"/>
              <a:buChar char="•"/>
              <a:defRPr sz="1800" b="1">
                <a:effectLst/>
                <a:latin typeface="Times"/>
                <a:ea typeface="Times"/>
                <a:cs typeface="Times"/>
                <a:sym typeface="Times"/>
              </a:defRPr>
            </a:pPr>
            <a:r>
              <a:t>The recognition rate of our HOG algorithm is slightly inferior to the Gabor-based GFC method.</a:t>
            </a:r>
          </a:p>
          <a:p>
            <a:pPr marL="222250" indent="-222250" defTabSz="457200">
              <a:spcBef>
                <a:spcPts val="1200"/>
              </a:spcBef>
              <a:buSzPct val="75000"/>
              <a:buChar char="•"/>
              <a:defRPr sz="1800" b="1">
                <a:effectLst/>
                <a:latin typeface="Times"/>
                <a:ea typeface="Times"/>
                <a:cs typeface="Times"/>
                <a:sym typeface="Times"/>
              </a:defRPr>
            </a:pPr>
            <a:r>
              <a:t>Compared with the GFC algorithm, our HOG algorithm exceeded 12% in the dup2 test set, which shows that the HOG algorithm is more suitable for the changes in time and environmental conditions. </a:t>
            </a:r>
          </a:p>
          <a:p>
            <a:pPr marL="222250" indent="-222250" defTabSz="457200">
              <a:spcBef>
                <a:spcPts val="1200"/>
              </a:spcBef>
              <a:buSzPct val="75000"/>
              <a:buChar char="•"/>
              <a:defRPr sz="1800" b="1">
                <a:effectLst/>
                <a:latin typeface="Times"/>
                <a:ea typeface="Times"/>
                <a:cs typeface="Times"/>
                <a:sym typeface="Times"/>
              </a:defRPr>
            </a:pPr>
            <a:r>
              <a:t>Furthermore, we also see that the GFC finally achieved good results when the dimension is reduced to 250 dimensions. This is because after linear discriminant analysis, by removing some redundant interference information, the GFC can obtain important discriminative information. Of course, there may be some discriminant information removed. However, the original dimension of the GFC was 163,840 dimensions, and after dimensional reduction there were 9,000 dimensions. These feature extraction steps must be considered, since a huge feature dimension will utilize a great deal of feature extraction time than the HOG.</a:t>
            </a:r>
          </a:p>
          <a:p>
            <a:pPr marL="222250" indent="-222250" defTabSz="457200">
              <a:spcBef>
                <a:spcPts val="1200"/>
              </a:spcBef>
              <a:buSzPct val="75000"/>
              <a:buChar char="•"/>
              <a:defRPr sz="1800" b="1">
                <a:effectLst/>
                <a:latin typeface="Times"/>
                <a:ea typeface="Times"/>
                <a:cs typeface="Times"/>
                <a:sym typeface="Times"/>
              </a:defRPr>
            </a:pPr>
            <a:r>
              <a:t>The HOG extraction time at 80 × 64 resolution is 14.9 ms. Nevertheless, the Gabor feature extraction reached 258.2 ms at 64 × 64 resolution, which is 17.3 times greater than HOG. The greater resolution of the Gabor feature extraction consumes more computational time.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Image" descr="Image"/>
          <p:cNvPicPr>
            <a:picLocks noChangeAspect="1"/>
          </p:cNvPicPr>
          <p:nvPr/>
        </p:nvPicPr>
        <p:blipFill>
          <a:blip r:embed="rId2"/>
          <a:srcRect l="5629" t="27276" r="13433" b="14324"/>
          <a:stretch>
            <a:fillRect/>
          </a:stretch>
        </p:blipFill>
        <p:spPr>
          <a:xfrm>
            <a:off x="6582680" y="2027593"/>
            <a:ext cx="5465259" cy="2218158"/>
          </a:xfrm>
          <a:prstGeom prst="rect">
            <a:avLst/>
          </a:prstGeom>
          <a:ln w="12700">
            <a:miter lim="400000"/>
          </a:ln>
        </p:spPr>
      </p:pic>
      <p:pic>
        <p:nvPicPr>
          <p:cNvPr id="205" name="Image" descr="Image"/>
          <p:cNvPicPr>
            <a:picLocks noChangeAspect="1"/>
          </p:cNvPicPr>
          <p:nvPr/>
        </p:nvPicPr>
        <p:blipFill>
          <a:blip r:embed="rId3"/>
          <a:srcRect l="12760" t="29606" r="12760" b="21343"/>
          <a:stretch>
            <a:fillRect/>
          </a:stretch>
        </p:blipFill>
        <p:spPr>
          <a:xfrm>
            <a:off x="6591429" y="4460726"/>
            <a:ext cx="6141156" cy="2274955"/>
          </a:xfrm>
          <a:prstGeom prst="rect">
            <a:avLst/>
          </a:prstGeom>
          <a:ln w="12700">
            <a:miter lim="400000"/>
          </a:ln>
        </p:spPr>
      </p:pic>
      <p:pic>
        <p:nvPicPr>
          <p:cNvPr id="206" name="Image" descr="Image"/>
          <p:cNvPicPr>
            <a:picLocks noChangeAspect="1"/>
          </p:cNvPicPr>
          <p:nvPr/>
        </p:nvPicPr>
        <p:blipFill>
          <a:blip r:embed="rId4"/>
          <a:stretch>
            <a:fillRect/>
          </a:stretch>
        </p:blipFill>
        <p:spPr>
          <a:xfrm>
            <a:off x="369844" y="464047"/>
            <a:ext cx="5913838" cy="4550883"/>
          </a:xfrm>
          <a:prstGeom prst="rect">
            <a:avLst/>
          </a:prstGeom>
          <a:ln w="12700">
            <a:miter lim="400000"/>
          </a:ln>
        </p:spPr>
      </p:pic>
      <p:pic>
        <p:nvPicPr>
          <p:cNvPr id="207" name="Image" descr="Image"/>
          <p:cNvPicPr>
            <a:picLocks noChangeAspect="1"/>
          </p:cNvPicPr>
          <p:nvPr/>
        </p:nvPicPr>
        <p:blipFill>
          <a:blip r:embed="rId5"/>
          <a:stretch>
            <a:fillRect/>
          </a:stretch>
        </p:blipFill>
        <p:spPr>
          <a:xfrm>
            <a:off x="381663" y="5179181"/>
            <a:ext cx="5329067" cy="422994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15F7E2-1100-EA4B-8A1A-9390AAD92D99}"/>
              </a:ext>
            </a:extLst>
          </p:cNvPr>
          <p:cNvSpPr txBox="1"/>
          <p:nvPr/>
        </p:nvSpPr>
        <p:spPr>
          <a:xfrm>
            <a:off x="474133" y="497605"/>
            <a:ext cx="10752667"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dirty="0"/>
              <a:t>Implementation Details:</a:t>
            </a:r>
            <a:endParaRPr kumimoji="0" lang="en-US" sz="4200" b="0" i="0" u="none" strike="noStrike" cap="none" spc="0" normalizeH="0" baseline="0" dirty="0">
              <a:ln>
                <a:noFill/>
              </a:ln>
              <a:solidFill>
                <a:srgbClr val="FFFFFF"/>
              </a:solidFill>
              <a:effectLst>
                <a:outerShdw blurRad="50800" dist="38100" dir="5400000" rotWithShape="0">
                  <a:srgbClr val="000000"/>
                </a:outerShdw>
              </a:effectLst>
              <a:uFillTx/>
              <a:latin typeface="+mn-lt"/>
              <a:ea typeface="+mn-ea"/>
              <a:cs typeface="+mn-cs"/>
              <a:sym typeface="Helvetica Neue Light"/>
            </a:endParaRPr>
          </a:p>
        </p:txBody>
      </p:sp>
      <p:sp>
        <p:nvSpPr>
          <p:cNvPr id="7" name="TextBox 6">
            <a:extLst>
              <a:ext uri="{FF2B5EF4-FFF2-40B4-BE49-F238E27FC236}">
                <a16:creationId xmlns:a16="http://schemas.microsoft.com/office/drawing/2014/main" id="{DB1B7D03-BD56-A848-BB12-CA265DD08C11}"/>
              </a:ext>
            </a:extLst>
          </p:cNvPr>
          <p:cNvSpPr txBox="1"/>
          <p:nvPr/>
        </p:nvSpPr>
        <p:spPr>
          <a:xfrm>
            <a:off x="660400" y="2667661"/>
            <a:ext cx="12090400" cy="40729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IN" sz="2400" dirty="0">
              <a:effectLst/>
            </a:endParaRPr>
          </a:p>
          <a:p>
            <a:pPr marL="342900" indent="-342900" algn="l">
              <a:buFont typeface="Arial" panose="020B0604020202020204" pitchFamily="34" charset="0"/>
              <a:buChar char="•"/>
            </a:pPr>
            <a:r>
              <a:rPr lang="en-IN" sz="2400" dirty="0">
                <a:effectLst/>
              </a:rPr>
              <a:t>The entire face recognition solution is divided into following major modules:</a:t>
            </a:r>
          </a:p>
          <a:p>
            <a:pPr algn="l"/>
            <a:r>
              <a:rPr lang="en-IN" sz="2400" dirty="0">
                <a:effectLst/>
              </a:rPr>
              <a:t>Face Capture</a:t>
            </a:r>
          </a:p>
          <a:p>
            <a:pPr algn="l"/>
            <a:r>
              <a:rPr lang="en-IN" sz="2400" dirty="0">
                <a:effectLst/>
              </a:rPr>
              <a:t>Face Train</a:t>
            </a:r>
          </a:p>
          <a:p>
            <a:pPr algn="l"/>
            <a:r>
              <a:rPr lang="en-IN" sz="2400" dirty="0">
                <a:effectLst/>
              </a:rPr>
              <a:t>Face Recognition</a:t>
            </a:r>
          </a:p>
          <a:p>
            <a:pPr algn="l"/>
            <a:r>
              <a:rPr lang="en-IN" sz="2400" dirty="0">
                <a:effectLst/>
              </a:rPr>
              <a:t>This will be done using concepts of OpenCV, face-recognition modules in python, </a:t>
            </a:r>
            <a:r>
              <a:rPr lang="en-IN" sz="2400" dirty="0" err="1">
                <a:effectLst/>
              </a:rPr>
              <a:t>dlib</a:t>
            </a:r>
            <a:r>
              <a:rPr lang="en-IN" sz="2400" dirty="0">
                <a:effectLst/>
              </a:rPr>
              <a:t>, </a:t>
            </a:r>
            <a:r>
              <a:rPr lang="en-IN" sz="2400" dirty="0" err="1">
                <a:effectLst/>
              </a:rPr>
              <a:t>Cmake</a:t>
            </a:r>
            <a:r>
              <a:rPr lang="en-IN" sz="2400" dirty="0">
                <a:effectLst/>
              </a:rPr>
              <a:t>, HAAR Cascade Classifier.</a:t>
            </a:r>
          </a:p>
          <a:p>
            <a:pPr algn="l"/>
            <a:endParaRPr lang="en-IN" sz="2400" dirty="0">
              <a:effectLst/>
            </a:endParaRPr>
          </a:p>
          <a:p>
            <a:pPr algn="l"/>
            <a:endParaRPr lang="en-IN" sz="2400" dirty="0">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200" b="0" i="0" u="none" strike="noStrike" cap="none" spc="0" normalizeH="0" baseline="0" dirty="0">
              <a:ln>
                <a:noFill/>
              </a:ln>
              <a:solidFill>
                <a:srgbClr val="FFFFFF"/>
              </a:solidFill>
              <a:effectLst>
                <a:outerShdw blurRad="50800" dist="38100" dir="5400000" rotWithShape="0">
                  <a:srgbClr val="000000"/>
                </a:outerShdw>
              </a:effectLst>
              <a:uFillTx/>
              <a:latin typeface="+mn-lt"/>
              <a:ea typeface="+mn-ea"/>
              <a:cs typeface="+mn-cs"/>
              <a:sym typeface="Helvetica Neue Light"/>
            </a:endParaRPr>
          </a:p>
        </p:txBody>
      </p:sp>
      <p:sp>
        <p:nvSpPr>
          <p:cNvPr id="8" name="TextBox 7">
            <a:extLst>
              <a:ext uri="{FF2B5EF4-FFF2-40B4-BE49-F238E27FC236}">
                <a16:creationId xmlns:a16="http://schemas.microsoft.com/office/drawing/2014/main" id="{5D819FE6-D8F2-0E42-9A1E-99BD9D945AF3}"/>
              </a:ext>
            </a:extLst>
          </p:cNvPr>
          <p:cNvSpPr txBox="1"/>
          <p:nvPr/>
        </p:nvSpPr>
        <p:spPr>
          <a:xfrm>
            <a:off x="660400" y="2431699"/>
            <a:ext cx="113284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0" i="0" u="none" strike="noStrike" cap="none" spc="0" normalizeH="0" baseline="0" dirty="0">
                <a:ln>
                  <a:noFill/>
                </a:ln>
                <a:solidFill>
                  <a:srgbClr val="FFFFFF"/>
                </a:solidFill>
                <a:effectLst>
                  <a:outerShdw blurRad="50800" dist="38100" dir="5400000" rotWithShape="0">
                    <a:srgbClr val="000000"/>
                  </a:outerShdw>
                </a:effectLst>
                <a:uFillTx/>
                <a:latin typeface="+mn-lt"/>
                <a:ea typeface="+mn-ea"/>
                <a:cs typeface="+mn-cs"/>
                <a:sym typeface="Helvetica Neue Light"/>
              </a:rPr>
              <a:t>Generating HOG features on a single image in python.</a:t>
            </a:r>
          </a:p>
        </p:txBody>
      </p:sp>
    </p:spTree>
    <p:extLst>
      <p:ext uri="{BB962C8B-B14F-4D97-AF65-F5344CB8AC3E}">
        <p14:creationId xmlns:p14="http://schemas.microsoft.com/office/powerpoint/2010/main" val="5307775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ONCLUSION"/>
          <p:cNvSpPr txBox="1">
            <a:spLocks noGrp="1"/>
          </p:cNvSpPr>
          <p:nvPr>
            <p:ph type="title"/>
          </p:nvPr>
        </p:nvSpPr>
        <p:spPr>
          <a:xfrm>
            <a:off x="274300" y="-17302"/>
            <a:ext cx="11430001" cy="2438401"/>
          </a:xfrm>
          <a:prstGeom prst="rect">
            <a:avLst/>
          </a:prstGeom>
        </p:spPr>
        <p:txBody>
          <a:bodyPr/>
          <a:lstStyle/>
          <a:p>
            <a:r>
              <a:t>CONCLUSION</a:t>
            </a:r>
          </a:p>
        </p:txBody>
      </p:sp>
      <p:sp>
        <p:nvSpPr>
          <p:cNvPr id="210" name="The HOG features are extracted based on non-overlapped dense grid face images, and the performances of face recognition under different parameters are analysed in detail. The performances are compared with the two popular local feature description methods of the Gabor and LBP. Experimental results show that the dense grid HOG feature can get a better recognition rate in relatively small dimensions, while the LBP features often need more feature dimensions to obtain similar recognition rates. More- over, the speed of the HOG feature extraction is basically the same as that of the LBP. In comparison with the Gabor features, the HOG and LBP features have not reached the high recognition rates of Gabor features since Gabor face recognition methods usually extract multi-scale and multidirectional dimensions, which can obtain more discriminant features. However, it requires a large number of dimensional features, which will require significant time to extract features from the images. The experimental results show that the Gabor feature extraction time is ten times greater than that of the dense grid HOG feature extraction."/>
          <p:cNvSpPr txBox="1"/>
          <p:nvPr/>
        </p:nvSpPr>
        <p:spPr>
          <a:xfrm>
            <a:off x="304978" y="2079378"/>
            <a:ext cx="12394844" cy="61772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lnSpc>
                <a:spcPct val="120000"/>
              </a:lnSpc>
              <a:spcBef>
                <a:spcPts val="1200"/>
              </a:spcBef>
              <a:defRPr sz="2433" b="1" i="1">
                <a:latin typeface="Times"/>
                <a:ea typeface="Times"/>
                <a:cs typeface="Times"/>
                <a:sym typeface="Times"/>
              </a:defRPr>
            </a:lvl1pPr>
          </a:lstStyle>
          <a:p>
            <a:pPr>
              <a:defRPr>
                <a:effectLst/>
              </a:defRPr>
            </a:pPr>
            <a:r>
              <a:t>The HOG features are extracted based on non-overlapped dense grid face images, and the performances of face recognition under different parameters are analysed in detail. The performances are compared with the two popular local feature description methods of the Gabor and LBP. Experimental results show that the dense grid HOG feature can get a better recognition rate in relatively small dimensions, while the LBP features often need more feature dimensions to obtain similar recognition rates. More- over, the speed of the HOG feature extraction is basically the same as that of the LBP. In comparison with the Gabor features, the HOG and LBP features have not reached the high recognition rates of Gabor features since Gabor face recognition methods usually extract multi-scale and multidirectional dimensions, which can obtain more discriminant features. However, it requires a large number of dimensional features, which will require significant time to extract features from the images. The experimental results show that the Gabor feature extraction time is ten times greater than that of the dense grid HOG feature extraction. </a:t>
            </a:r>
            <a:endParaRPr sz="120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Biometrics was introduced at the end of the nineteenth century, and its real development was in the twentieth century. After the 1990s, it entered a period of rapid development. There have been many classic algorithms, such as Eigen- faces , Fisher-faces , EBGM  and so on. Later, after the year 2000, due to the emergence of a large number of face databases (such as CAS-PEAL and FERET ), researchers were forced to detect whether their algorithms were effective or not so that the face recognition algorithm achieved a very high recognition effect in the ideal case.…"/>
          <p:cNvSpPr txBox="1">
            <a:spLocks noGrp="1"/>
          </p:cNvSpPr>
          <p:nvPr>
            <p:ph type="body" idx="1"/>
          </p:nvPr>
        </p:nvSpPr>
        <p:spPr>
          <a:prstGeom prst="rect">
            <a:avLst/>
          </a:prstGeom>
        </p:spPr>
        <p:txBody>
          <a:bodyPr/>
          <a:lstStyle/>
          <a:p>
            <a:pPr marL="0" indent="0" defTabSz="429768">
              <a:lnSpc>
                <a:spcPct val="120000"/>
              </a:lnSpc>
              <a:spcBef>
                <a:spcPts val="1100"/>
              </a:spcBef>
              <a:buSzTx/>
              <a:buNone/>
              <a:defRPr sz="2444" b="1" i="1">
                <a:effectLst/>
                <a:latin typeface="Times"/>
                <a:ea typeface="Times"/>
                <a:cs typeface="Times"/>
                <a:sym typeface="Times"/>
              </a:defRPr>
            </a:pPr>
            <a:r>
              <a:t>Biometrics was introduced at the end of the nineteenth century, and its real development was in the twentieth century. After the 1990s, it entered a period of rapid development. There have been many classic algorithms, such as Eigen- faces , Fisher-faces , EBGM  and so on. Later, after the year 2000, due to the emergence of a large number of face databases (such as CAS-PEAL and FERET ), researchers were forced to detect whether their algorithms were effective or not so that the face recognition algorithm achieved a very high recognition effect in the ideal case. </a:t>
            </a:r>
          </a:p>
          <a:p>
            <a:pPr marL="0" indent="0" defTabSz="429768">
              <a:lnSpc>
                <a:spcPct val="120000"/>
              </a:lnSpc>
              <a:spcBef>
                <a:spcPts val="1100"/>
              </a:spcBef>
              <a:buSzTx/>
              <a:buNone/>
              <a:defRPr sz="2444" b="1" i="1">
                <a:effectLst/>
                <a:latin typeface="Times"/>
                <a:ea typeface="Times"/>
                <a:cs typeface="Times"/>
                <a:sym typeface="Times"/>
              </a:defRPr>
            </a:pPr>
            <a:endParaRPr/>
          </a:p>
          <a:p>
            <a:pPr marL="0" indent="0" defTabSz="429768">
              <a:lnSpc>
                <a:spcPct val="120000"/>
              </a:lnSpc>
              <a:spcBef>
                <a:spcPts val="0"/>
              </a:spcBef>
              <a:buSzTx/>
              <a:buNone/>
              <a:defRPr sz="2444" b="1" i="1">
                <a:effectLst/>
                <a:latin typeface="Times"/>
                <a:ea typeface="Times"/>
                <a:cs typeface="Times"/>
                <a:sym typeface="Times"/>
              </a:defRPr>
            </a:pPr>
            <a:r>
              <a:t>Detecting a specified object in a given image is a difficult task due to its possible widely variable appearance. An essential requirement for this task is a robust feature set that allows the appearance of the object in the image to be discriminated cleanly, even in complex backgrounds under all possible illumination effects. Study of the existing literature shows that Histogram Oriented Gradient(HOG) feature is one of the most powerful feature for object recognition in scene images.</a:t>
            </a:r>
          </a:p>
        </p:txBody>
      </p:sp>
      <p:sp>
        <p:nvSpPr>
          <p:cNvPr id="122" name="INTRODUCTION"/>
          <p:cNvSpPr txBox="1"/>
          <p:nvPr/>
        </p:nvSpPr>
        <p:spPr>
          <a:xfrm>
            <a:off x="786625" y="393699"/>
            <a:ext cx="11431550" cy="762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a:latin typeface="American Typewriter"/>
                <a:ea typeface="American Typewriter"/>
                <a:cs typeface="American Typewriter"/>
                <a:sym typeface="American Typewriter"/>
              </a:defRPr>
            </a:lvl1pPr>
          </a:lstStyle>
          <a:p>
            <a:r>
              <a:t>INTRODUCTION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3525-AC52-7E4F-BC1C-07AE1AB711B4}"/>
              </a:ext>
            </a:extLst>
          </p:cNvPr>
          <p:cNvSpPr>
            <a:spLocks noGrp="1"/>
          </p:cNvSpPr>
          <p:nvPr>
            <p:ph type="title"/>
          </p:nvPr>
        </p:nvSpPr>
        <p:spPr/>
        <p:txBody>
          <a:bodyPr/>
          <a:lstStyle/>
          <a:p>
            <a:pPr algn="ctr"/>
            <a:br>
              <a:rPr lang="en-US" dirty="0"/>
            </a:br>
            <a:br>
              <a:rPr lang="en-US" dirty="0"/>
            </a:br>
            <a:r>
              <a:rPr lang="en-US" sz="3200" dirty="0"/>
              <a:t>-UTSAVI JITEN VISARIA</a:t>
            </a:r>
            <a:br>
              <a:rPr lang="en-US" sz="3200" dirty="0"/>
            </a:br>
            <a:r>
              <a:rPr lang="en-US" sz="3200" dirty="0"/>
              <a:t>1911128</a:t>
            </a:r>
          </a:p>
        </p:txBody>
      </p:sp>
      <p:sp>
        <p:nvSpPr>
          <p:cNvPr id="3" name="TextBox 2">
            <a:extLst>
              <a:ext uri="{FF2B5EF4-FFF2-40B4-BE49-F238E27FC236}">
                <a16:creationId xmlns:a16="http://schemas.microsoft.com/office/drawing/2014/main" id="{D5EA52BA-CB92-0443-8287-8E7609D0491D}"/>
              </a:ext>
            </a:extLst>
          </p:cNvPr>
          <p:cNvSpPr txBox="1"/>
          <p:nvPr/>
        </p:nvSpPr>
        <p:spPr>
          <a:xfrm>
            <a:off x="2302933" y="3797373"/>
            <a:ext cx="8720667"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FFFFFF"/>
                </a:solidFill>
                <a:effectLst>
                  <a:outerShdw blurRad="50800" dist="38100" dir="5400000" rotWithShape="0">
                    <a:srgbClr val="000000"/>
                  </a:outerShdw>
                </a:effectLst>
                <a:uFillTx/>
                <a:latin typeface="+mn-lt"/>
                <a:ea typeface="+mn-ea"/>
                <a:cs typeface="+mn-cs"/>
                <a:sym typeface="Helvetica Neue Light"/>
              </a:rPr>
              <a:t>THANK YOU</a:t>
            </a:r>
          </a:p>
        </p:txBody>
      </p:sp>
    </p:spTree>
    <p:extLst>
      <p:ext uri="{BB962C8B-B14F-4D97-AF65-F5344CB8AC3E}">
        <p14:creationId xmlns:p14="http://schemas.microsoft.com/office/powerpoint/2010/main" val="33711837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C1DB2F-35CD-464B-B561-E503DA46817C}"/>
              </a:ext>
            </a:extLst>
          </p:cNvPr>
          <p:cNvSpPr>
            <a:spLocks noGrp="1"/>
          </p:cNvSpPr>
          <p:nvPr>
            <p:ph type="body" sz="quarter" idx="1"/>
          </p:nvPr>
        </p:nvSpPr>
        <p:spPr>
          <a:xfrm>
            <a:off x="685798" y="1629833"/>
            <a:ext cx="5638800" cy="3759200"/>
          </a:xfrm>
        </p:spPr>
        <p:txBody>
          <a:bodyPr/>
          <a:lstStyle/>
          <a:p>
            <a:r>
              <a:rPr lang="en-IN" sz="2800" dirty="0">
                <a:effectLst/>
              </a:rPr>
              <a:t>A HOG is a feature descriptor generally used for object detection. HOGs are widely known for their use in pedestrian detection. A HOG relies on the property of objects within an image to possess the distribution of intensity gradients or edge directions. Gradients are calculated within an image per block. A block is considered as a pixel grid in which gradients are constituted from the magnitude and direction of change in the intensities of the pixel within the block.</a:t>
            </a:r>
          </a:p>
          <a:p>
            <a:pPr marL="0" indent="0">
              <a:buNone/>
            </a:pPr>
            <a:endParaRPr lang="en-US" dirty="0"/>
          </a:p>
        </p:txBody>
      </p:sp>
      <p:sp>
        <p:nvSpPr>
          <p:cNvPr id="3" name="TextBox 2">
            <a:extLst>
              <a:ext uri="{FF2B5EF4-FFF2-40B4-BE49-F238E27FC236}">
                <a16:creationId xmlns:a16="http://schemas.microsoft.com/office/drawing/2014/main" id="{8C772E44-44C8-ED4D-9D45-98784ED67AA4}"/>
              </a:ext>
            </a:extLst>
          </p:cNvPr>
          <p:cNvSpPr txBox="1"/>
          <p:nvPr/>
        </p:nvSpPr>
        <p:spPr>
          <a:xfrm>
            <a:off x="787400" y="315090"/>
            <a:ext cx="11430000"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4200" b="0" i="0" u="none" strike="noStrike" cap="none" spc="0" normalizeH="0" baseline="0" dirty="0">
                <a:ln>
                  <a:noFill/>
                </a:ln>
                <a:solidFill>
                  <a:srgbClr val="FFFFFF"/>
                </a:solidFill>
                <a:effectLst>
                  <a:outerShdw blurRad="50800" dist="38100" dir="5400000" rotWithShape="0">
                    <a:srgbClr val="000000"/>
                  </a:outerShdw>
                </a:effectLst>
                <a:uFillTx/>
                <a:latin typeface="+mn-lt"/>
                <a:ea typeface="+mn-ea"/>
                <a:cs typeface="+mn-cs"/>
                <a:sym typeface="Helvetica Neue Light"/>
              </a:rPr>
              <a:t>Histogram of Gradients</a:t>
            </a:r>
          </a:p>
        </p:txBody>
      </p:sp>
      <p:pic>
        <p:nvPicPr>
          <p:cNvPr id="1026" name="Picture 2">
            <a:extLst>
              <a:ext uri="{FF2B5EF4-FFF2-40B4-BE49-F238E27FC236}">
                <a16:creationId xmlns:a16="http://schemas.microsoft.com/office/drawing/2014/main" id="{12B34503-0FBD-114F-9425-2AC6DE8E0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602" y="1638300"/>
            <a:ext cx="57404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6760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Image" descr="Image"/>
          <p:cNvPicPr>
            <a:picLocks noGrp="1"/>
          </p:cNvPicPr>
          <p:nvPr>
            <p:ph type="pic" idx="13"/>
          </p:nvPr>
        </p:nvPicPr>
        <p:blipFill>
          <a:blip r:embed="rId2"/>
          <a:stretch>
            <a:fillRect/>
          </a:stretch>
        </p:blipFill>
        <p:spPr>
          <a:xfrm>
            <a:off x="6216650" y="1549374"/>
            <a:ext cx="6463995" cy="7336393"/>
          </a:xfrm>
          <a:prstGeom prst="rect">
            <a:avLst/>
          </a:prstGeom>
        </p:spPr>
      </p:pic>
      <p:sp>
        <p:nvSpPr>
          <p:cNvPr id="125" name="STEP 1…"/>
          <p:cNvSpPr txBox="1">
            <a:spLocks noGrp="1"/>
          </p:cNvSpPr>
          <p:nvPr>
            <p:ph type="body" sz="half" idx="1"/>
          </p:nvPr>
        </p:nvSpPr>
        <p:spPr>
          <a:xfrm>
            <a:off x="573617" y="1122564"/>
            <a:ext cx="5422900" cy="6980793"/>
          </a:xfrm>
          <a:prstGeom prst="rect">
            <a:avLst/>
          </a:prstGeom>
        </p:spPr>
        <p:txBody>
          <a:bodyPr/>
          <a:lstStyle/>
          <a:p>
            <a:pPr marL="0" indent="0">
              <a:buSzTx/>
              <a:buNone/>
              <a:defRPr sz="2500" b="1" i="1">
                <a:latin typeface="Helvetica Neue"/>
                <a:ea typeface="Helvetica Neue"/>
                <a:cs typeface="Helvetica Neue"/>
                <a:sym typeface="Helvetica Neue"/>
              </a:defRPr>
            </a:pPr>
            <a:r>
              <a:rPr dirty="0"/>
              <a:t>STEP 1</a:t>
            </a:r>
          </a:p>
          <a:p>
            <a:pPr marL="0" indent="0">
              <a:buSzTx/>
              <a:buNone/>
              <a:defRPr sz="2500" b="1" i="1">
                <a:latin typeface="Helvetica Neue"/>
                <a:ea typeface="Helvetica Neue"/>
                <a:cs typeface="Helvetica Neue"/>
                <a:sym typeface="Helvetica Neue"/>
              </a:defRPr>
            </a:pPr>
            <a:r>
              <a:rPr dirty="0"/>
              <a:t>Preprocess the Data (64 x 128)</a:t>
            </a:r>
          </a:p>
          <a:p>
            <a:pPr marL="197555" indent="-197555">
              <a:buBlip>
                <a:blip r:embed="rId3"/>
              </a:buBlip>
            </a:pPr>
            <a:r>
              <a:rPr sz="1600" b="1" dirty="0">
                <a:latin typeface="Helvetica Neue"/>
                <a:ea typeface="Helvetica Neue"/>
                <a:cs typeface="Helvetica Neue"/>
                <a:sym typeface="Helvetica Neue"/>
              </a:rPr>
              <a:t>Preprocessing data is a crucial step in any machine learning project and that’s no different when working with images.</a:t>
            </a:r>
          </a:p>
          <a:p>
            <a:pPr marL="197555" indent="-197555">
              <a:buBlip>
                <a:blip r:embed="rId3"/>
              </a:buBlip>
            </a:pPr>
            <a:r>
              <a:rPr sz="1600" b="1" dirty="0">
                <a:latin typeface="Helvetica Neue"/>
                <a:ea typeface="Helvetica Neue"/>
                <a:cs typeface="Helvetica Neue"/>
                <a:sym typeface="Helvetica Neue"/>
              </a:rPr>
              <a:t> We need to preprocess the image and bring down the width to height ratio to 1:2. The image size should preferably be 64 x 128. </a:t>
            </a:r>
          </a:p>
        </p:txBody>
      </p:sp>
      <p:sp>
        <p:nvSpPr>
          <p:cNvPr id="126" name="Methodology"/>
          <p:cNvSpPr txBox="1"/>
          <p:nvPr/>
        </p:nvSpPr>
        <p:spPr>
          <a:xfrm>
            <a:off x="773925" y="388736"/>
            <a:ext cx="11456950" cy="7338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1" i="1">
                <a:latin typeface="Helvetica Neue"/>
                <a:ea typeface="Helvetica Neue"/>
                <a:cs typeface="Helvetica Neue"/>
                <a:sym typeface="Helvetica Neue"/>
              </a:defRPr>
            </a:lvl1pPr>
          </a:lstStyle>
          <a:p>
            <a:r>
              <a:t>Methodology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TEP 2…"/>
          <p:cNvSpPr txBox="1">
            <a:spLocks noGrp="1"/>
          </p:cNvSpPr>
          <p:nvPr>
            <p:ph type="body" idx="1"/>
          </p:nvPr>
        </p:nvSpPr>
        <p:spPr>
          <a:xfrm>
            <a:off x="793750" y="-736600"/>
            <a:ext cx="5422900" cy="10221963"/>
          </a:xfrm>
          <a:prstGeom prst="rect">
            <a:avLst/>
          </a:prstGeom>
        </p:spPr>
        <p:txBody>
          <a:bodyPr/>
          <a:lstStyle/>
          <a:p>
            <a:pPr marL="0" indent="0">
              <a:buSzTx/>
              <a:buNone/>
              <a:defRPr sz="3100" b="1" i="1">
                <a:latin typeface="Helvetica Neue"/>
                <a:ea typeface="Helvetica Neue"/>
                <a:cs typeface="Helvetica Neue"/>
                <a:sym typeface="Helvetica Neue"/>
              </a:defRPr>
            </a:pPr>
            <a:r>
              <a:rPr dirty="0"/>
              <a:t>STEP 2 </a:t>
            </a:r>
          </a:p>
          <a:p>
            <a:pPr marL="0" indent="0">
              <a:buSzTx/>
              <a:buNone/>
              <a:defRPr sz="3100" b="1" i="1">
                <a:latin typeface="Helvetica Neue"/>
                <a:ea typeface="Helvetica Neue"/>
                <a:cs typeface="Helvetica Neue"/>
                <a:sym typeface="Helvetica Neue"/>
              </a:defRPr>
            </a:pPr>
            <a:r>
              <a:rPr dirty="0"/>
              <a:t>Calculating Gradients (direction x and y)</a:t>
            </a:r>
          </a:p>
          <a:p>
            <a:pPr marL="234597" indent="-234597">
              <a:buBlip>
                <a:blip r:embed="rId2"/>
              </a:buBlip>
            </a:pPr>
            <a:r>
              <a:rPr sz="1900" b="1" dirty="0">
                <a:latin typeface="Helvetica Neue"/>
                <a:ea typeface="Helvetica Neue"/>
                <a:cs typeface="Helvetica Neue"/>
                <a:sym typeface="Helvetica Neue"/>
              </a:rPr>
              <a:t>The next step is to calculate the gradient for every pixel in the image. Gradients are the small change in the x and y directions.</a:t>
            </a:r>
          </a:p>
          <a:p>
            <a:pPr marL="234597" indent="-234597">
              <a:buBlip>
                <a:blip r:embed="rId2"/>
              </a:buBlip>
            </a:pPr>
            <a:r>
              <a:rPr sz="1800" b="1" dirty="0">
                <a:latin typeface="Helvetica Neue"/>
                <a:ea typeface="Helvetica Neue"/>
                <a:cs typeface="Helvetica Neue"/>
                <a:sym typeface="Helvetica Neue"/>
              </a:rPr>
              <a:t>This process will give us two new matrices – one storing gradients in the x-direction and the other storing gradients in the y direction. This is similar to using a Sobel Kernel of size 1. The magnitude would be higher when there is a sharp change in intensity, such as around the edges.</a:t>
            </a:r>
          </a:p>
          <a:p>
            <a:pPr marL="457200" indent="-457200" defTabSz="457200">
              <a:spcBef>
                <a:spcPts val="0"/>
              </a:spcBef>
              <a:buSzTx/>
              <a:buNone/>
              <a:tabLst>
                <a:tab pos="139700" algn="l"/>
                <a:tab pos="457200" algn="l"/>
              </a:tabLst>
              <a:defRPr sz="1500">
                <a:solidFill>
                  <a:srgbClr val="595858"/>
                </a:solidFill>
                <a:effectLst/>
                <a:latin typeface="Helvetica"/>
                <a:ea typeface="Helvetica"/>
                <a:cs typeface="Helvetica"/>
                <a:sym typeface="Helvetica"/>
              </a:defRPr>
            </a:pPr>
            <a:r>
              <a:rPr sz="1800" b="1" dirty="0">
                <a:solidFill>
                  <a:schemeClr val="tx1"/>
                </a:solidFill>
              </a:rPr>
              <a:t>	•	Change in X direction(Gx) = 89 – 78 = 11</a:t>
            </a:r>
          </a:p>
          <a:p>
            <a:pPr marL="457200" indent="-457200" defTabSz="457200">
              <a:spcBef>
                <a:spcPts val="0"/>
              </a:spcBef>
              <a:buSzTx/>
              <a:buNone/>
              <a:tabLst>
                <a:tab pos="139700" algn="l"/>
                <a:tab pos="457200" algn="l"/>
              </a:tabLst>
              <a:defRPr sz="1500">
                <a:solidFill>
                  <a:srgbClr val="595858"/>
                </a:solidFill>
                <a:effectLst/>
                <a:latin typeface="Helvetica"/>
                <a:ea typeface="Helvetica"/>
                <a:cs typeface="Helvetica"/>
                <a:sym typeface="Helvetica"/>
              </a:defRPr>
            </a:pPr>
            <a:r>
              <a:rPr sz="1800" b="1" dirty="0">
                <a:solidFill>
                  <a:schemeClr val="tx1"/>
                </a:solidFill>
              </a:rPr>
              <a:t>	•	Change in Y direction(</a:t>
            </a:r>
            <a:r>
              <a:rPr sz="1800" b="1" dirty="0" err="1">
                <a:solidFill>
                  <a:schemeClr val="tx1"/>
                </a:solidFill>
              </a:rPr>
              <a:t>Gy</a:t>
            </a:r>
            <a:r>
              <a:rPr sz="1800" b="1" dirty="0">
                <a:solidFill>
                  <a:schemeClr val="tx1"/>
                </a:solidFill>
              </a:rPr>
              <a:t>) = 68 – 56 = 8</a:t>
            </a:r>
          </a:p>
        </p:txBody>
      </p:sp>
      <p:pic>
        <p:nvPicPr>
          <p:cNvPr id="130" name="Image" descr="Image"/>
          <p:cNvPicPr>
            <a:picLocks noChangeAspect="1"/>
          </p:cNvPicPr>
          <p:nvPr/>
        </p:nvPicPr>
        <p:blipFill>
          <a:blip r:embed="rId3"/>
          <a:stretch>
            <a:fillRect/>
          </a:stretch>
        </p:blipFill>
        <p:spPr>
          <a:xfrm>
            <a:off x="7981083" y="844821"/>
            <a:ext cx="3810001" cy="2489201"/>
          </a:xfrm>
          <a:prstGeom prst="rect">
            <a:avLst/>
          </a:prstGeom>
          <a:ln w="12700">
            <a:miter lim="400000"/>
          </a:ln>
        </p:spPr>
      </p:pic>
      <p:pic>
        <p:nvPicPr>
          <p:cNvPr id="131" name="Image" descr="Image"/>
          <p:cNvPicPr>
            <a:picLocks noChangeAspect="1"/>
          </p:cNvPicPr>
          <p:nvPr/>
        </p:nvPicPr>
        <p:blipFill>
          <a:blip r:embed="rId4"/>
          <a:stretch>
            <a:fillRect/>
          </a:stretch>
        </p:blipFill>
        <p:spPr>
          <a:xfrm>
            <a:off x="7993783" y="3755233"/>
            <a:ext cx="3784601" cy="2781301"/>
          </a:xfrm>
          <a:prstGeom prst="rect">
            <a:avLst/>
          </a:prstGeom>
          <a:ln w="12700">
            <a:miter lim="400000"/>
          </a:ln>
        </p:spPr>
      </p:pic>
      <p:pic>
        <p:nvPicPr>
          <p:cNvPr id="132" name="page3image49820880.png" descr="page3image49820880.png"/>
          <p:cNvPicPr>
            <a:picLocks noChangeAspect="1"/>
          </p:cNvPicPr>
          <p:nvPr/>
        </p:nvPicPr>
        <p:blipFill>
          <a:blip r:embed="rId5"/>
          <a:stretch>
            <a:fillRect/>
          </a:stretch>
        </p:blipFill>
        <p:spPr>
          <a:xfrm>
            <a:off x="7940827" y="6886080"/>
            <a:ext cx="3784601" cy="2560867"/>
          </a:xfrm>
          <a:prstGeom prst="rect">
            <a:avLst/>
          </a:prstGeom>
          <a:ln w="12700">
            <a:miter lim="400000"/>
          </a:ln>
        </p:spPr>
      </p:pic>
      <p:pic>
        <p:nvPicPr>
          <p:cNvPr id="133" name="page3image35374976.png" descr="page3image35374976.png"/>
          <p:cNvPicPr>
            <a:picLocks noChangeAspect="1"/>
          </p:cNvPicPr>
          <p:nvPr/>
        </p:nvPicPr>
        <p:blipFill>
          <a:blip r:embed="rId6"/>
          <a:stretch>
            <a:fillRect/>
          </a:stretch>
        </p:blipFill>
        <p:spPr>
          <a:xfrm>
            <a:off x="1416050" y="1549400"/>
            <a:ext cx="6388100" cy="12701"/>
          </a:xfrm>
          <a:prstGeom prst="rect">
            <a:avLst/>
          </a:prstGeom>
          <a:ln w="12700">
            <a:miter lim="400000"/>
          </a:ln>
        </p:spPr>
      </p:pic>
      <p:sp>
        <p:nvSpPr>
          <p:cNvPr id="134" name="Text"/>
          <p:cNvSpPr txBox="1"/>
          <p:nvPr/>
        </p:nvSpPr>
        <p:spPr>
          <a:xfrm>
            <a:off x="1416050" y="1320799"/>
            <a:ext cx="190500"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TEP 3 :…"/>
          <p:cNvSpPr txBox="1">
            <a:spLocks noGrp="1"/>
          </p:cNvSpPr>
          <p:nvPr>
            <p:ph type="body" idx="1"/>
          </p:nvPr>
        </p:nvSpPr>
        <p:spPr>
          <a:xfrm>
            <a:off x="793749" y="-234182"/>
            <a:ext cx="5422901" cy="10221964"/>
          </a:xfrm>
          <a:prstGeom prst="rect">
            <a:avLst/>
          </a:prstGeom>
        </p:spPr>
        <p:txBody>
          <a:bodyPr/>
          <a:lstStyle/>
          <a:p>
            <a:pPr marL="0" indent="0">
              <a:buSzTx/>
              <a:buNone/>
              <a:defRPr sz="3100" b="1" i="1">
                <a:latin typeface="Helvetica Neue"/>
                <a:ea typeface="Helvetica Neue"/>
                <a:cs typeface="Helvetica Neue"/>
                <a:sym typeface="Helvetica Neue"/>
              </a:defRPr>
            </a:pPr>
            <a:r>
              <a:rPr dirty="0"/>
              <a:t>STEP 3 : </a:t>
            </a:r>
          </a:p>
          <a:p>
            <a:pPr marL="0" indent="0">
              <a:buSzTx/>
              <a:buNone/>
              <a:defRPr sz="3100" b="1" i="1">
                <a:latin typeface="Helvetica Neue"/>
                <a:ea typeface="Helvetica Neue"/>
                <a:cs typeface="Helvetica Neue"/>
                <a:sym typeface="Helvetica Neue"/>
              </a:defRPr>
            </a:pPr>
            <a:r>
              <a:rPr dirty="0"/>
              <a:t>Calculate the Magnitude and Orientation</a:t>
            </a:r>
          </a:p>
          <a:p>
            <a:pPr marL="234597" indent="-234597">
              <a:buBlip>
                <a:blip r:embed="rId2"/>
              </a:buBlip>
            </a:pPr>
            <a:r>
              <a:rPr sz="1900" b="1" dirty="0">
                <a:latin typeface="Helvetica Neue"/>
                <a:ea typeface="Helvetica Neue"/>
                <a:cs typeface="Helvetica Neue"/>
                <a:sym typeface="Helvetica Neue"/>
              </a:rPr>
              <a:t>Using the gradients we calculated in the last step, we will now determine the magnitude and direction for each pixel value. For this step, we will be using the Pythagoras theorem</a:t>
            </a:r>
          </a:p>
          <a:p>
            <a:pPr marL="0" indent="0" algn="ctr" defTabSz="457200">
              <a:spcBef>
                <a:spcPts val="2100"/>
              </a:spcBef>
              <a:buSzTx/>
              <a:buNone/>
              <a:defRPr sz="1500">
                <a:solidFill>
                  <a:srgbClr val="595858"/>
                </a:solidFill>
                <a:effectLst/>
                <a:latin typeface="Helvetica"/>
                <a:ea typeface="Helvetica"/>
                <a:cs typeface="Helvetica"/>
                <a:sym typeface="Helvetica"/>
              </a:defRPr>
            </a:pPr>
            <a:r>
              <a:rPr b="1" dirty="0">
                <a:solidFill>
                  <a:schemeClr val="accent1">
                    <a:lumMod val="60000"/>
                    <a:lumOff val="40000"/>
                  </a:schemeClr>
                </a:solidFill>
              </a:rPr>
              <a:t>Total Gradient Magnitude =  √[(G</a:t>
            </a:r>
            <a:r>
              <a:rPr sz="1125" b="1" dirty="0">
                <a:solidFill>
                  <a:schemeClr val="accent1">
                    <a:lumMod val="60000"/>
                    <a:lumOff val="40000"/>
                  </a:schemeClr>
                </a:solidFill>
              </a:rPr>
              <a:t>x</a:t>
            </a:r>
            <a:r>
              <a:rPr b="1" dirty="0">
                <a:solidFill>
                  <a:schemeClr val="accent1">
                    <a:lumMod val="60000"/>
                    <a:lumOff val="40000"/>
                  </a:schemeClr>
                </a:solidFill>
              </a:rPr>
              <a:t>)</a:t>
            </a:r>
            <a:r>
              <a:rPr sz="1125" b="1" dirty="0">
                <a:solidFill>
                  <a:schemeClr val="accent1">
                    <a:lumMod val="60000"/>
                    <a:lumOff val="40000"/>
                  </a:schemeClr>
                </a:solidFill>
              </a:rPr>
              <a:t>2</a:t>
            </a:r>
            <a:r>
              <a:rPr b="1" dirty="0">
                <a:solidFill>
                  <a:schemeClr val="accent1">
                    <a:lumMod val="60000"/>
                    <a:lumOff val="40000"/>
                  </a:schemeClr>
                </a:solidFill>
              </a:rPr>
              <a:t>+(</a:t>
            </a:r>
            <a:r>
              <a:rPr b="1" dirty="0" err="1">
                <a:solidFill>
                  <a:schemeClr val="accent1">
                    <a:lumMod val="60000"/>
                    <a:lumOff val="40000"/>
                  </a:schemeClr>
                </a:solidFill>
              </a:rPr>
              <a:t>G</a:t>
            </a:r>
            <a:r>
              <a:rPr sz="1125" b="1" dirty="0" err="1">
                <a:solidFill>
                  <a:schemeClr val="accent1">
                    <a:lumMod val="60000"/>
                    <a:lumOff val="40000"/>
                  </a:schemeClr>
                </a:solidFill>
              </a:rPr>
              <a:t>y</a:t>
            </a:r>
            <a:r>
              <a:rPr b="1" dirty="0">
                <a:solidFill>
                  <a:schemeClr val="accent1">
                    <a:lumMod val="60000"/>
                    <a:lumOff val="40000"/>
                  </a:schemeClr>
                </a:solidFill>
              </a:rPr>
              <a:t>)</a:t>
            </a:r>
            <a:r>
              <a:rPr sz="1125" b="1" dirty="0">
                <a:solidFill>
                  <a:schemeClr val="accent1">
                    <a:lumMod val="60000"/>
                    <a:lumOff val="40000"/>
                  </a:schemeClr>
                </a:solidFill>
              </a:rPr>
              <a:t>2</a:t>
            </a:r>
            <a:r>
              <a:rPr b="1" dirty="0">
                <a:solidFill>
                  <a:schemeClr val="accent1">
                    <a:lumMod val="60000"/>
                    <a:lumOff val="40000"/>
                  </a:schemeClr>
                </a:solidFill>
              </a:rPr>
              <a:t>]</a:t>
            </a:r>
          </a:p>
          <a:p>
            <a:pPr marL="0" indent="0" algn="ctr" defTabSz="457200">
              <a:spcBef>
                <a:spcPts val="2100"/>
              </a:spcBef>
              <a:buSzTx/>
              <a:buNone/>
              <a:defRPr sz="1500">
                <a:solidFill>
                  <a:srgbClr val="595858"/>
                </a:solidFill>
                <a:effectLst/>
                <a:latin typeface="Helvetica"/>
                <a:ea typeface="Helvetica"/>
                <a:cs typeface="Helvetica"/>
                <a:sym typeface="Helvetica"/>
              </a:defRPr>
            </a:pPr>
            <a:r>
              <a:rPr b="1" dirty="0">
                <a:solidFill>
                  <a:schemeClr val="accent1">
                    <a:lumMod val="60000"/>
                    <a:lumOff val="40000"/>
                  </a:schemeClr>
                </a:solidFill>
              </a:rPr>
              <a:t>Total Gradient Magnitude =  √[(11)</a:t>
            </a:r>
            <a:r>
              <a:rPr sz="1125" b="1" dirty="0">
                <a:solidFill>
                  <a:schemeClr val="accent1">
                    <a:lumMod val="60000"/>
                    <a:lumOff val="40000"/>
                  </a:schemeClr>
                </a:solidFill>
              </a:rPr>
              <a:t>2</a:t>
            </a:r>
            <a:r>
              <a:rPr b="1" dirty="0">
                <a:solidFill>
                  <a:schemeClr val="accent1">
                    <a:lumMod val="60000"/>
                    <a:lumOff val="40000"/>
                  </a:schemeClr>
                </a:solidFill>
              </a:rPr>
              <a:t>+(8)</a:t>
            </a:r>
            <a:r>
              <a:rPr sz="1125" b="1" dirty="0">
                <a:solidFill>
                  <a:schemeClr val="accent1">
                    <a:lumMod val="60000"/>
                    <a:lumOff val="40000"/>
                  </a:schemeClr>
                </a:solidFill>
              </a:rPr>
              <a:t>2</a:t>
            </a:r>
            <a:r>
              <a:rPr b="1" dirty="0">
                <a:solidFill>
                  <a:schemeClr val="accent1">
                    <a:lumMod val="60000"/>
                    <a:lumOff val="40000"/>
                  </a:schemeClr>
                </a:solidFill>
              </a:rPr>
              <a:t>] = 13.6</a:t>
            </a:r>
            <a:endParaRPr sz="1900" b="1" dirty="0">
              <a:solidFill>
                <a:schemeClr val="accent1">
                  <a:lumMod val="60000"/>
                  <a:lumOff val="40000"/>
                </a:schemeClr>
              </a:solidFill>
              <a:latin typeface="Helvetica Neue"/>
              <a:ea typeface="Helvetica Neue"/>
              <a:cs typeface="Helvetica Neue"/>
              <a:sym typeface="Helvetica Neue"/>
            </a:endParaRPr>
          </a:p>
          <a:p>
            <a:pPr marL="222250" indent="-222250">
              <a:buBlip>
                <a:blip r:embed="rId2"/>
              </a:buBlip>
            </a:pPr>
            <a:r>
              <a:rPr sz="1800" b="1" dirty="0">
                <a:latin typeface="Helvetica Neue"/>
                <a:ea typeface="Helvetica Neue"/>
                <a:cs typeface="Helvetica Neue"/>
                <a:sym typeface="Helvetica Neue"/>
              </a:rPr>
              <a:t>Next, calculate the orientation (or direction) for the same pixel. We know that we can write the tan for the </a:t>
            </a:r>
            <a:r>
              <a:rPr sz="1800" b="1" dirty="0" err="1">
                <a:latin typeface="Helvetica Neue"/>
                <a:ea typeface="Helvetica Neue"/>
                <a:cs typeface="Helvetica Neue"/>
                <a:sym typeface="Helvetica Neue"/>
              </a:rPr>
              <a:t>angles:tan</a:t>
            </a:r>
            <a:r>
              <a:rPr sz="1800" b="1" dirty="0">
                <a:latin typeface="Helvetica Neue"/>
                <a:ea typeface="Helvetica Neue"/>
                <a:cs typeface="Helvetica Neue"/>
                <a:sym typeface="Helvetica Neue"/>
              </a:rPr>
              <a:t>(</a:t>
            </a:r>
            <a:r>
              <a:rPr sz="1800" b="1" dirty="0" err="1">
                <a:latin typeface="Helvetica Neue"/>
                <a:ea typeface="Helvetica Neue"/>
                <a:cs typeface="Helvetica Neue"/>
                <a:sym typeface="Helvetica Neue"/>
              </a:rPr>
              <a:t>Φ</a:t>
            </a:r>
            <a:r>
              <a:rPr sz="1800" b="1" dirty="0">
                <a:latin typeface="Helvetica Neue"/>
                <a:ea typeface="Helvetica Neue"/>
                <a:cs typeface="Helvetica Neue"/>
                <a:sym typeface="Helvetica Neue"/>
              </a:rPr>
              <a:t>) = </a:t>
            </a:r>
            <a:r>
              <a:rPr sz="1800" b="1" dirty="0" err="1">
                <a:latin typeface="Helvetica Neue"/>
                <a:ea typeface="Helvetica Neue"/>
                <a:cs typeface="Helvetica Neue"/>
                <a:sym typeface="Helvetica Neue"/>
              </a:rPr>
              <a:t>Gy</a:t>
            </a:r>
            <a:r>
              <a:rPr sz="1800" b="1" dirty="0">
                <a:latin typeface="Helvetica Neue"/>
                <a:ea typeface="Helvetica Neue"/>
                <a:cs typeface="Helvetica Neue"/>
                <a:sym typeface="Helvetica Neue"/>
              </a:rPr>
              <a:t> / Gx</a:t>
            </a:r>
          </a:p>
          <a:p>
            <a:pPr marL="0" indent="0" defTabSz="457200">
              <a:spcBef>
                <a:spcPts val="2100"/>
              </a:spcBef>
              <a:buSzTx/>
              <a:buNone/>
              <a:defRPr sz="1500">
                <a:solidFill>
                  <a:srgbClr val="595858"/>
                </a:solidFill>
                <a:effectLst/>
                <a:latin typeface="Helvetica"/>
                <a:ea typeface="Helvetica"/>
                <a:cs typeface="Helvetica"/>
                <a:sym typeface="Helvetica"/>
              </a:defRPr>
            </a:pPr>
            <a:r>
              <a:rPr sz="1800" dirty="0">
                <a:solidFill>
                  <a:schemeClr val="accent1">
                    <a:lumMod val="60000"/>
                    <a:lumOff val="40000"/>
                  </a:schemeClr>
                </a:solidFill>
                <a:latin typeface="Helvetica Neue"/>
                <a:ea typeface="Helvetica Neue"/>
                <a:cs typeface="Helvetica Neue"/>
                <a:sym typeface="Helvetica Neue"/>
              </a:rPr>
              <a:t>Hence, the value of the angle would be:</a:t>
            </a:r>
          </a:p>
          <a:p>
            <a:pPr marL="0" indent="0" algn="ctr" defTabSz="457200">
              <a:spcBef>
                <a:spcPts val="2100"/>
              </a:spcBef>
              <a:buSzTx/>
              <a:buNone/>
              <a:defRPr sz="1500">
                <a:solidFill>
                  <a:srgbClr val="595858"/>
                </a:solidFill>
                <a:effectLst/>
                <a:latin typeface="Helvetica"/>
                <a:ea typeface="Helvetica"/>
                <a:cs typeface="Helvetica"/>
                <a:sym typeface="Helvetica"/>
              </a:defRPr>
            </a:pPr>
            <a:r>
              <a:rPr sz="1800" dirty="0" err="1">
                <a:solidFill>
                  <a:schemeClr val="accent1">
                    <a:lumMod val="60000"/>
                    <a:lumOff val="40000"/>
                  </a:schemeClr>
                </a:solidFill>
                <a:latin typeface="Helvetica Neue"/>
                <a:ea typeface="Helvetica Neue"/>
                <a:cs typeface="Helvetica Neue"/>
                <a:sym typeface="Helvetica Neue"/>
              </a:rPr>
              <a:t>Φ</a:t>
            </a:r>
            <a:r>
              <a:rPr sz="1800" dirty="0">
                <a:solidFill>
                  <a:schemeClr val="accent1">
                    <a:lumMod val="60000"/>
                    <a:lumOff val="40000"/>
                  </a:schemeClr>
                </a:solidFill>
                <a:latin typeface="Helvetica Neue"/>
                <a:ea typeface="Helvetica Neue"/>
                <a:cs typeface="Helvetica Neue"/>
                <a:sym typeface="Helvetica Neue"/>
              </a:rPr>
              <a:t> = </a:t>
            </a:r>
            <a:r>
              <a:rPr sz="1800" dirty="0" err="1">
                <a:solidFill>
                  <a:schemeClr val="accent1">
                    <a:lumMod val="60000"/>
                    <a:lumOff val="40000"/>
                  </a:schemeClr>
                </a:solidFill>
                <a:latin typeface="Helvetica Neue"/>
                <a:ea typeface="Helvetica Neue"/>
                <a:cs typeface="Helvetica Neue"/>
                <a:sym typeface="Helvetica Neue"/>
              </a:rPr>
              <a:t>atan</a:t>
            </a:r>
            <a:r>
              <a:rPr sz="1800" dirty="0">
                <a:solidFill>
                  <a:schemeClr val="accent1">
                    <a:lumMod val="60000"/>
                    <a:lumOff val="40000"/>
                  </a:schemeClr>
                </a:solidFill>
                <a:latin typeface="Helvetica Neue"/>
                <a:ea typeface="Helvetica Neue"/>
                <a:cs typeface="Helvetica Neue"/>
                <a:sym typeface="Helvetica Neue"/>
              </a:rPr>
              <a:t>(</a:t>
            </a:r>
            <a:r>
              <a:rPr sz="1800" dirty="0" err="1">
                <a:solidFill>
                  <a:schemeClr val="accent1">
                    <a:lumMod val="60000"/>
                    <a:lumOff val="40000"/>
                  </a:schemeClr>
                </a:solidFill>
                <a:latin typeface="Helvetica Neue"/>
                <a:ea typeface="Helvetica Neue"/>
                <a:cs typeface="Helvetica Neue"/>
                <a:sym typeface="Helvetica Neue"/>
              </a:rPr>
              <a:t>Gy</a:t>
            </a:r>
            <a:r>
              <a:rPr sz="1800" dirty="0">
                <a:solidFill>
                  <a:schemeClr val="accent1">
                    <a:lumMod val="60000"/>
                    <a:lumOff val="40000"/>
                  </a:schemeClr>
                </a:solidFill>
                <a:latin typeface="Helvetica Neue"/>
                <a:ea typeface="Helvetica Neue"/>
                <a:cs typeface="Helvetica Neue"/>
                <a:sym typeface="Helvetica Neue"/>
              </a:rPr>
              <a:t> / Gx)</a:t>
            </a:r>
          </a:p>
          <a:p>
            <a:pPr marL="222250" indent="-222250">
              <a:buBlip>
                <a:blip r:embed="rId2"/>
              </a:buBlip>
            </a:pPr>
            <a:r>
              <a:rPr sz="1800" b="1" dirty="0">
                <a:latin typeface="Helvetica Neue"/>
                <a:ea typeface="Helvetica Neue"/>
                <a:cs typeface="Helvetica Neue"/>
                <a:sym typeface="Helvetica Neue"/>
              </a:rPr>
              <a:t>The orientation comes out to be 36 when we plug in the values. So now, for every pixel value, we have the total gradient (magnitude) and the orientation (direction). We need to generate the histogram using these gradients and orientations.</a:t>
            </a:r>
          </a:p>
        </p:txBody>
      </p:sp>
      <p:pic>
        <p:nvPicPr>
          <p:cNvPr id="139" name="page3image35374976.png" descr="page3image35374976.png"/>
          <p:cNvPicPr>
            <a:picLocks noChangeAspect="1"/>
          </p:cNvPicPr>
          <p:nvPr/>
        </p:nvPicPr>
        <p:blipFill>
          <a:blip r:embed="rId3"/>
          <a:stretch>
            <a:fillRect/>
          </a:stretch>
        </p:blipFill>
        <p:spPr>
          <a:xfrm>
            <a:off x="1416050" y="1549400"/>
            <a:ext cx="6388100" cy="12700"/>
          </a:xfrm>
          <a:prstGeom prst="rect">
            <a:avLst/>
          </a:prstGeom>
          <a:ln w="12700">
            <a:miter lim="400000"/>
          </a:ln>
        </p:spPr>
      </p:pic>
      <p:sp>
        <p:nvSpPr>
          <p:cNvPr id="140" name="Text"/>
          <p:cNvSpPr txBox="1"/>
          <p:nvPr/>
        </p:nvSpPr>
        <p:spPr>
          <a:xfrm>
            <a:off x="1416050" y="1320799"/>
            <a:ext cx="190500"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pic>
        <p:nvPicPr>
          <p:cNvPr id="141" name="Image" descr="Image"/>
          <p:cNvPicPr>
            <a:picLocks noChangeAspect="1"/>
          </p:cNvPicPr>
          <p:nvPr/>
        </p:nvPicPr>
        <p:blipFill>
          <a:blip r:embed="rId4"/>
          <a:stretch>
            <a:fillRect/>
          </a:stretch>
        </p:blipFill>
        <p:spPr>
          <a:xfrm>
            <a:off x="7624583" y="497386"/>
            <a:ext cx="5222334" cy="3986382"/>
          </a:xfrm>
          <a:prstGeom prst="rect">
            <a:avLst/>
          </a:prstGeom>
          <a:ln w="12700">
            <a:miter lim="400000"/>
          </a:ln>
        </p:spPr>
      </p:pic>
      <p:pic>
        <p:nvPicPr>
          <p:cNvPr id="2050" name="Picture 2" descr="Histogram construction">
            <a:extLst>
              <a:ext uri="{FF2B5EF4-FFF2-40B4-BE49-F238E27FC236}">
                <a16:creationId xmlns:a16="http://schemas.microsoft.com/office/drawing/2014/main" id="{53F5034B-4B74-954D-87ED-27B1EA614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6416" y="4669366"/>
            <a:ext cx="6480501" cy="45868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TEP 4 :…"/>
          <p:cNvSpPr txBox="1">
            <a:spLocks noGrp="1"/>
          </p:cNvSpPr>
          <p:nvPr>
            <p:ph type="body" idx="1"/>
          </p:nvPr>
        </p:nvSpPr>
        <p:spPr>
          <a:xfrm>
            <a:off x="793750" y="-234182"/>
            <a:ext cx="5422900" cy="10221964"/>
          </a:xfrm>
          <a:prstGeom prst="rect">
            <a:avLst/>
          </a:prstGeom>
        </p:spPr>
        <p:txBody>
          <a:bodyPr/>
          <a:lstStyle/>
          <a:p>
            <a:pPr marL="0" indent="0">
              <a:buSzTx/>
              <a:buNone/>
              <a:defRPr sz="3100" b="1" i="1">
                <a:latin typeface="Helvetica Neue"/>
                <a:ea typeface="Helvetica Neue"/>
                <a:cs typeface="Helvetica Neue"/>
                <a:sym typeface="Helvetica Neue"/>
              </a:defRPr>
            </a:pPr>
            <a:r>
              <a:t>STEP 4 : </a:t>
            </a:r>
          </a:p>
          <a:p>
            <a:pPr marL="0" indent="0">
              <a:buSzTx/>
              <a:buNone/>
              <a:defRPr sz="3100" b="1" i="1">
                <a:latin typeface="Helvetica Neue"/>
                <a:ea typeface="Helvetica Neue"/>
                <a:cs typeface="Helvetica Neue"/>
                <a:sym typeface="Helvetica Neue"/>
              </a:defRPr>
            </a:pPr>
            <a:r>
              <a:t>Calculate Histogram of Gradients in 8×8 cells (9×1)</a:t>
            </a:r>
          </a:p>
          <a:p>
            <a:pPr marL="234597" indent="-234597">
              <a:buBlip>
                <a:blip r:embed="rId2"/>
              </a:buBlip>
            </a:pPr>
            <a:r>
              <a:rPr sz="1900" b="1">
                <a:latin typeface="Helvetica Neue"/>
                <a:ea typeface="Helvetica Neue"/>
                <a:cs typeface="Helvetica Neue"/>
                <a:sym typeface="Helvetica Neue"/>
              </a:rPr>
              <a:t>The histograms created in the HOG feature descriptor are not generated for the whole image. Instead, the image is divided into 8×8 cells, and the histogram of oriented gradients is computed for each cell.</a:t>
            </a:r>
          </a:p>
          <a:p>
            <a:pPr marL="222250" indent="-222250">
              <a:buBlip>
                <a:blip r:embed="rId2"/>
              </a:buBlip>
            </a:pPr>
            <a:r>
              <a:rPr sz="1800" b="1">
                <a:latin typeface="Helvetica Neue"/>
                <a:ea typeface="Helvetica Neue"/>
                <a:cs typeface="Helvetica Neue"/>
                <a:sym typeface="Helvetica Neue"/>
              </a:rPr>
              <a:t>By doing so, we get the features (or histogram) for the smaller patches which in turn represent the whole image. We can certainly change this value here from 8 x 8 to 16 x 16 or 32 x 32.</a:t>
            </a:r>
          </a:p>
        </p:txBody>
      </p:sp>
      <p:pic>
        <p:nvPicPr>
          <p:cNvPr id="144" name="page3image35374976.png" descr="page3image35374976.png"/>
          <p:cNvPicPr>
            <a:picLocks noChangeAspect="1"/>
          </p:cNvPicPr>
          <p:nvPr/>
        </p:nvPicPr>
        <p:blipFill>
          <a:blip r:embed="rId3"/>
          <a:stretch>
            <a:fillRect/>
          </a:stretch>
        </p:blipFill>
        <p:spPr>
          <a:xfrm>
            <a:off x="1416050" y="1549400"/>
            <a:ext cx="6388100" cy="12700"/>
          </a:xfrm>
          <a:prstGeom prst="rect">
            <a:avLst/>
          </a:prstGeom>
          <a:ln w="12700">
            <a:miter lim="400000"/>
          </a:ln>
        </p:spPr>
      </p:pic>
      <p:sp>
        <p:nvSpPr>
          <p:cNvPr id="145" name="Text"/>
          <p:cNvSpPr txBox="1"/>
          <p:nvPr/>
        </p:nvSpPr>
        <p:spPr>
          <a:xfrm>
            <a:off x="1416050" y="1320799"/>
            <a:ext cx="190500"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
        <p:nvSpPr>
          <p:cNvPr id="149" name="Text"/>
          <p:cNvSpPr txBox="1"/>
          <p:nvPr/>
        </p:nvSpPr>
        <p:spPr>
          <a:xfrm>
            <a:off x="4592398" y="4006684"/>
            <a:ext cx="1905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pic>
        <p:nvPicPr>
          <p:cNvPr id="3074" name="Picture 2" descr="HOG Cell Gradients represented on the image using arrows and numbers(values).">
            <a:extLst>
              <a:ext uri="{FF2B5EF4-FFF2-40B4-BE49-F238E27FC236}">
                <a16:creationId xmlns:a16="http://schemas.microsoft.com/office/drawing/2014/main" id="{030BB869-4F97-3640-9CF6-5E2784843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400" y="3115733"/>
            <a:ext cx="6261572" cy="3522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TEP 5…"/>
          <p:cNvSpPr txBox="1">
            <a:spLocks noGrp="1"/>
          </p:cNvSpPr>
          <p:nvPr>
            <p:ph type="body" idx="1"/>
          </p:nvPr>
        </p:nvSpPr>
        <p:spPr>
          <a:xfrm>
            <a:off x="225180" y="-19288"/>
            <a:ext cx="6388101" cy="9792176"/>
          </a:xfrm>
          <a:prstGeom prst="rect">
            <a:avLst/>
          </a:prstGeom>
        </p:spPr>
        <p:txBody>
          <a:bodyPr/>
          <a:lstStyle/>
          <a:p>
            <a:pPr marL="0" indent="0" defTabSz="537463">
              <a:spcBef>
                <a:spcPts val="3300"/>
              </a:spcBef>
              <a:buSzTx/>
              <a:buNone/>
              <a:defRPr sz="2852" b="1" i="1">
                <a:effectLst>
                  <a:outerShdw blurRad="46736" dist="35052" dir="5400000" rotWithShape="0">
                    <a:srgbClr val="000000"/>
                  </a:outerShdw>
                </a:effectLst>
                <a:latin typeface="Helvetica Neue"/>
                <a:ea typeface="Helvetica Neue"/>
                <a:cs typeface="Helvetica Neue"/>
                <a:sym typeface="Helvetica Neue"/>
              </a:defRPr>
            </a:pPr>
            <a:r>
              <a:t>STEP 5</a:t>
            </a:r>
          </a:p>
          <a:p>
            <a:pPr marL="0" indent="0" defTabSz="537463">
              <a:spcBef>
                <a:spcPts val="3300"/>
              </a:spcBef>
              <a:buSzTx/>
              <a:buNone/>
              <a:defRPr sz="2852" b="1" i="1">
                <a:effectLst>
                  <a:outerShdw blurRad="46736" dist="35052" dir="5400000" rotWithShape="0">
                    <a:srgbClr val="000000"/>
                  </a:outerShdw>
                </a:effectLst>
                <a:latin typeface="Helvetica Neue"/>
                <a:ea typeface="Helvetica Neue"/>
                <a:cs typeface="Helvetica Neue"/>
                <a:sym typeface="Helvetica Neue"/>
              </a:defRPr>
            </a:pPr>
            <a:r>
              <a:t>Normalise gradients in 16×16 cell (36×1)</a:t>
            </a:r>
          </a:p>
          <a:p>
            <a:pPr marL="215829" indent="-215829" defTabSz="537463">
              <a:spcBef>
                <a:spcPts val="3300"/>
              </a:spcBef>
              <a:buBlip>
                <a:blip r:embed="rId2"/>
              </a:buBlip>
              <a:defRPr sz="3312">
                <a:effectLst>
                  <a:outerShdw blurRad="46736" dist="35052" dir="5400000" rotWithShape="0">
                    <a:srgbClr val="000000"/>
                  </a:outerShdw>
                </a:effectLst>
              </a:defRPr>
            </a:pPr>
            <a:r>
              <a:rPr sz="1748" b="1">
                <a:latin typeface="Helvetica Neue"/>
                <a:ea typeface="Helvetica Neue"/>
                <a:cs typeface="Helvetica Neue"/>
                <a:sym typeface="Helvetica Neue"/>
              </a:rPr>
              <a:t>Although we already have the HOG features created for the 8×8 cells of the image, the gradients of the image are sensitive to the overall lighting. This means that for a particular picture, some portion of the image would be very bright as compared to the other portions.</a:t>
            </a:r>
          </a:p>
          <a:p>
            <a:pPr marL="204470" indent="-204470" defTabSz="537463">
              <a:spcBef>
                <a:spcPts val="3300"/>
              </a:spcBef>
              <a:buBlip>
                <a:blip r:embed="rId2"/>
              </a:buBlip>
              <a:defRPr sz="3312">
                <a:effectLst>
                  <a:outerShdw blurRad="46736" dist="35052" dir="5400000" rotWithShape="0">
                    <a:srgbClr val="000000"/>
                  </a:outerShdw>
                </a:effectLst>
              </a:defRPr>
            </a:pPr>
            <a:r>
              <a:rPr sz="1656" b="1">
                <a:latin typeface="Helvetica Neue"/>
                <a:ea typeface="Helvetica Neue"/>
                <a:cs typeface="Helvetica Neue"/>
                <a:sym typeface="Helvetica Neue"/>
              </a:rPr>
              <a:t>Here, we will be combining four 8×8 cells to create a 16×16 block. And we already know that each 8×8 cell has a 9×1 matrix for a histogram. So, we would have four 9×1 matrices or a single 36×1 matrix. To normalise this matrix, we will divide each of these values by the square root of the sum of squares of the values. Mathematically, for a given vector V:</a:t>
            </a:r>
          </a:p>
          <a:p>
            <a:pPr marL="0" indent="0" defTabSz="537463">
              <a:spcBef>
                <a:spcPts val="3300"/>
              </a:spcBef>
              <a:buSzTx/>
              <a:buNone/>
              <a:defRPr sz="1656" b="1">
                <a:effectLst>
                  <a:outerShdw blurRad="46736" dist="35052" dir="5400000" rotWithShape="0">
                    <a:srgbClr val="000000"/>
                  </a:outerShdw>
                </a:effectLst>
                <a:latin typeface="Helvetica Neue"/>
                <a:ea typeface="Helvetica Neue"/>
                <a:cs typeface="Helvetica Neue"/>
                <a:sym typeface="Helvetica Neue"/>
              </a:defRPr>
            </a:pPr>
            <a:r>
              <a:t>V = [a1, a2, a3, ….a36] .We calculate the root of the sum of squares:</a:t>
            </a:r>
          </a:p>
          <a:p>
            <a:pPr marL="0" indent="0" defTabSz="537463">
              <a:spcBef>
                <a:spcPts val="3300"/>
              </a:spcBef>
              <a:buSzTx/>
              <a:buNone/>
              <a:defRPr sz="1656" b="1">
                <a:effectLst>
                  <a:outerShdw blurRad="46736" dist="35052" dir="5400000" rotWithShape="0">
                    <a:srgbClr val="000000"/>
                  </a:outerShdw>
                </a:effectLst>
                <a:latin typeface="Helvetica Neue"/>
                <a:ea typeface="Helvetica Neue"/>
                <a:cs typeface="Helvetica Neue"/>
                <a:sym typeface="Helvetica Neue"/>
              </a:defRPr>
            </a:pPr>
            <a:r>
              <a:t>k = √(a1)2+ (a2)2+ (a3)2+ …. (a36)2</a:t>
            </a:r>
          </a:p>
          <a:p>
            <a:pPr marL="0" indent="0" defTabSz="537463">
              <a:spcBef>
                <a:spcPts val="3300"/>
              </a:spcBef>
              <a:buSzTx/>
              <a:buNone/>
              <a:defRPr sz="1656" b="1">
                <a:effectLst>
                  <a:outerShdw blurRad="46736" dist="35052" dir="5400000" rotWithShape="0">
                    <a:srgbClr val="000000"/>
                  </a:outerShdw>
                </a:effectLst>
                <a:latin typeface="Helvetica Neue"/>
                <a:ea typeface="Helvetica Neue"/>
                <a:cs typeface="Helvetica Neue"/>
                <a:sym typeface="Helvetica Neue"/>
              </a:defRPr>
            </a:pPr>
            <a:r>
              <a:t>And divide all the values in the vector V with this value k: The resultant would be a normalized vector of size 36×1.</a:t>
            </a:r>
          </a:p>
          <a:p>
            <a:pPr marL="0" indent="0" defTabSz="537463">
              <a:spcBef>
                <a:spcPts val="3300"/>
              </a:spcBef>
              <a:buSzTx/>
              <a:buNone/>
              <a:defRPr sz="1656" b="1">
                <a:effectLst>
                  <a:outerShdw blurRad="46736" dist="35052" dir="5400000" rotWithShape="0">
                    <a:srgbClr val="000000"/>
                  </a:outerShdw>
                </a:effectLst>
                <a:latin typeface="Helvetica Neue"/>
                <a:ea typeface="Helvetica Neue"/>
                <a:cs typeface="Helvetica Neue"/>
                <a:sym typeface="Helvetica Neue"/>
              </a:defRPr>
            </a:pPr>
            <a:r>
              <a:t>•Change in X direction(Gx) = 89 – 78 = 11</a:t>
            </a:r>
          </a:p>
          <a:p>
            <a:pPr marL="0" indent="0" defTabSz="537463">
              <a:spcBef>
                <a:spcPts val="3300"/>
              </a:spcBef>
              <a:buSzTx/>
              <a:buNone/>
              <a:defRPr sz="1656" b="1">
                <a:effectLst>
                  <a:outerShdw blurRad="46736" dist="35052" dir="5400000" rotWithShape="0">
                    <a:srgbClr val="000000"/>
                  </a:outerShdw>
                </a:effectLst>
                <a:latin typeface="Helvetica Neue"/>
                <a:ea typeface="Helvetica Neue"/>
                <a:cs typeface="Helvetica Neue"/>
                <a:sym typeface="Helvetica Neue"/>
              </a:defRPr>
            </a:pPr>
            <a:r>
              <a:t>•Change in Y direction(Gy) = 68 – 56 = 8</a:t>
            </a:r>
          </a:p>
        </p:txBody>
      </p:sp>
      <p:pic>
        <p:nvPicPr>
          <p:cNvPr id="152" name="page3image35374976.png" descr="page3image35374976.png"/>
          <p:cNvPicPr>
            <a:picLocks noChangeAspect="1"/>
          </p:cNvPicPr>
          <p:nvPr/>
        </p:nvPicPr>
        <p:blipFill>
          <a:blip r:embed="rId3"/>
          <a:stretch>
            <a:fillRect/>
          </a:stretch>
        </p:blipFill>
        <p:spPr>
          <a:xfrm>
            <a:off x="1416050" y="1549400"/>
            <a:ext cx="6388100" cy="12700"/>
          </a:xfrm>
          <a:prstGeom prst="rect">
            <a:avLst/>
          </a:prstGeom>
          <a:ln w="12700">
            <a:miter lim="400000"/>
          </a:ln>
        </p:spPr>
      </p:pic>
      <p:sp>
        <p:nvSpPr>
          <p:cNvPr id="153" name="Text"/>
          <p:cNvSpPr txBox="1"/>
          <p:nvPr/>
        </p:nvSpPr>
        <p:spPr>
          <a:xfrm>
            <a:off x="1416050" y="1320799"/>
            <a:ext cx="190500"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pic>
        <p:nvPicPr>
          <p:cNvPr id="154" name="Image" descr="Image"/>
          <p:cNvPicPr>
            <a:picLocks noChangeAspect="1"/>
          </p:cNvPicPr>
          <p:nvPr/>
        </p:nvPicPr>
        <p:blipFill>
          <a:blip r:embed="rId4"/>
          <a:stretch>
            <a:fillRect/>
          </a:stretch>
        </p:blipFill>
        <p:spPr>
          <a:xfrm>
            <a:off x="6928887" y="597557"/>
            <a:ext cx="5916892" cy="3634662"/>
          </a:xfrm>
          <a:prstGeom prst="rect">
            <a:avLst/>
          </a:prstGeom>
          <a:ln w="12700">
            <a:miter lim="400000"/>
          </a:ln>
        </p:spPr>
      </p:pic>
      <p:pic>
        <p:nvPicPr>
          <p:cNvPr id="155" name="page6image50040272.png" descr="page6image50040272.png"/>
          <p:cNvPicPr>
            <a:picLocks noChangeAspect="1"/>
          </p:cNvPicPr>
          <p:nvPr/>
        </p:nvPicPr>
        <p:blipFill>
          <a:blip r:embed="rId5"/>
          <a:stretch>
            <a:fillRect/>
          </a:stretch>
        </p:blipFill>
        <p:spPr>
          <a:xfrm>
            <a:off x="6941076" y="4550366"/>
            <a:ext cx="3187701" cy="3987801"/>
          </a:xfrm>
          <a:prstGeom prst="rect">
            <a:avLst/>
          </a:prstGeom>
          <a:ln w="12700">
            <a:miter lim="400000"/>
          </a:ln>
        </p:spPr>
      </p:pic>
      <p:pic>
        <p:nvPicPr>
          <p:cNvPr id="156" name="page6image50045056.png" descr="page6image50045056.png"/>
          <p:cNvPicPr>
            <a:picLocks noChangeAspect="1"/>
          </p:cNvPicPr>
          <p:nvPr/>
        </p:nvPicPr>
        <p:blipFill>
          <a:blip r:embed="rId6"/>
          <a:stretch>
            <a:fillRect/>
          </a:stretch>
        </p:blipFill>
        <p:spPr>
          <a:xfrm>
            <a:off x="6941076" y="4550366"/>
            <a:ext cx="5168901" cy="3644901"/>
          </a:xfrm>
          <a:prstGeom prst="rect">
            <a:avLst/>
          </a:prstGeom>
          <a:ln w="12700">
            <a:miter lim="400000"/>
          </a:ln>
        </p:spPr>
      </p:pic>
      <p:sp>
        <p:nvSpPr>
          <p:cNvPr id="157" name="Text"/>
          <p:cNvSpPr txBox="1"/>
          <p:nvPr/>
        </p:nvSpPr>
        <p:spPr>
          <a:xfrm>
            <a:off x="6941076" y="4321766"/>
            <a:ext cx="19050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EP 6…"/>
          <p:cNvSpPr txBox="1">
            <a:spLocks noGrp="1"/>
          </p:cNvSpPr>
          <p:nvPr>
            <p:ph type="body" idx="1"/>
          </p:nvPr>
        </p:nvSpPr>
        <p:spPr>
          <a:xfrm>
            <a:off x="793750" y="-736600"/>
            <a:ext cx="5422900" cy="10221963"/>
          </a:xfrm>
          <a:prstGeom prst="rect">
            <a:avLst/>
          </a:prstGeom>
        </p:spPr>
        <p:txBody>
          <a:bodyPr/>
          <a:lstStyle/>
          <a:p>
            <a:pPr marL="0" indent="0">
              <a:buSzTx/>
              <a:buNone/>
              <a:defRPr sz="3100" b="1" i="1">
                <a:latin typeface="Helvetica Neue"/>
                <a:ea typeface="Helvetica Neue"/>
                <a:cs typeface="Helvetica Neue"/>
                <a:sym typeface="Helvetica Neue"/>
              </a:defRPr>
            </a:pPr>
            <a:r>
              <a:t>STEP 6</a:t>
            </a:r>
          </a:p>
          <a:p>
            <a:pPr marL="0" indent="0">
              <a:buSzTx/>
              <a:buNone/>
              <a:defRPr sz="3100" b="1" i="1">
                <a:latin typeface="Helvetica Neue"/>
                <a:ea typeface="Helvetica Neue"/>
                <a:cs typeface="Helvetica Neue"/>
                <a:sym typeface="Helvetica Neue"/>
              </a:defRPr>
            </a:pPr>
            <a:r>
              <a:t>Features for the complete image</a:t>
            </a:r>
          </a:p>
          <a:p>
            <a:pPr marL="234597" indent="-234597">
              <a:buBlip>
                <a:blip r:embed="rId2"/>
              </a:buBlip>
            </a:pPr>
            <a:r>
              <a:rPr sz="1900" b="1">
                <a:latin typeface="Helvetica Neue"/>
                <a:ea typeface="Helvetica Neue"/>
                <a:cs typeface="Helvetica Neue"/>
                <a:sym typeface="Helvetica Neue"/>
              </a:rPr>
              <a:t>We would first need to find out how many such 16×16 blocks would we get for a single 64×128 image:</a:t>
            </a:r>
          </a:p>
          <a:p>
            <a:pPr marL="222250" indent="-222250">
              <a:buBlip>
                <a:blip r:embed="rId2"/>
              </a:buBlip>
            </a:pPr>
            <a:r>
              <a:rPr sz="1800" b="1">
                <a:latin typeface="Helvetica Neue"/>
                <a:ea typeface="Helvetica Neue"/>
                <a:cs typeface="Helvetica Neue"/>
                <a:sym typeface="Helvetica Neue"/>
              </a:rPr>
              <a:t>We would have 105 (7×15) blocks of 16×16. Each of these 105 blocks has a vector of 36×1 as features. Hence, the total features for the image would be 105 x 36×1 = 3780 features.</a:t>
            </a:r>
          </a:p>
        </p:txBody>
      </p:sp>
      <p:pic>
        <p:nvPicPr>
          <p:cNvPr id="160" name="page3image35374976.png" descr="page3image35374976.png"/>
          <p:cNvPicPr>
            <a:picLocks noChangeAspect="1"/>
          </p:cNvPicPr>
          <p:nvPr/>
        </p:nvPicPr>
        <p:blipFill>
          <a:blip r:embed="rId3"/>
          <a:stretch>
            <a:fillRect/>
          </a:stretch>
        </p:blipFill>
        <p:spPr>
          <a:xfrm>
            <a:off x="1416050" y="1549400"/>
            <a:ext cx="6388100" cy="12700"/>
          </a:xfrm>
          <a:prstGeom prst="rect">
            <a:avLst/>
          </a:prstGeom>
          <a:ln w="12700">
            <a:miter lim="400000"/>
          </a:ln>
        </p:spPr>
      </p:pic>
      <p:sp>
        <p:nvSpPr>
          <p:cNvPr id="161" name="Text"/>
          <p:cNvSpPr txBox="1"/>
          <p:nvPr/>
        </p:nvSpPr>
        <p:spPr>
          <a:xfrm>
            <a:off x="1416050" y="1320799"/>
            <a:ext cx="190500"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1200">
                <a:solidFill>
                  <a:srgbClr val="000000"/>
                </a:solidFill>
                <a:latin typeface="Times"/>
                <a:ea typeface="Times"/>
                <a:cs typeface="Times"/>
                <a:sym typeface="Times"/>
              </a:defRPr>
            </a:lvl1pPr>
          </a:lstStyle>
          <a:p>
            <a:pPr>
              <a:defRPr>
                <a:effectLst/>
              </a:defRPr>
            </a:pPr>
            <a:r>
              <a:t>  </a:t>
            </a:r>
          </a:p>
        </p:txBody>
      </p:sp>
      <p:pic>
        <p:nvPicPr>
          <p:cNvPr id="162" name="Image" descr="Image"/>
          <p:cNvPicPr>
            <a:picLocks noChangeAspect="1"/>
          </p:cNvPicPr>
          <p:nvPr/>
        </p:nvPicPr>
        <p:blipFill>
          <a:blip r:embed="rId4"/>
          <a:stretch>
            <a:fillRect/>
          </a:stretch>
        </p:blipFill>
        <p:spPr>
          <a:xfrm>
            <a:off x="7267940" y="1654382"/>
            <a:ext cx="3806851" cy="6240740"/>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5828</TotalTime>
  <Words>2541</Words>
  <Application>Microsoft Macintosh PowerPoint</Application>
  <PresentationFormat>Custom</PresentationFormat>
  <Paragraphs>116</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American Typewriter</vt:lpstr>
      <vt:lpstr>Arial</vt:lpstr>
      <vt:lpstr>DIN Condensed</vt:lpstr>
      <vt:lpstr>Helvetica</vt:lpstr>
      <vt:lpstr>Helvetica Neue</vt:lpstr>
      <vt:lpstr>Helvetica Neue Light</vt:lpstr>
      <vt:lpstr>Times</vt:lpstr>
      <vt:lpstr>Industrial</vt:lpstr>
      <vt:lpstr>The Excellent Properties of a Dense Grid-Based HOG Feature on Face Recognition Compared to Gabor and LBP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THE GABOR WAVELET METHOD  </vt:lpstr>
      <vt:lpstr>FACE RECOGNITION METHOD BASED ON GABOR   </vt:lpstr>
      <vt:lpstr>OVERVIEW OF THE LBP METHOD</vt:lpstr>
      <vt:lpstr>FACE RECOGNITION METHOD BASED ON LBP    </vt:lpstr>
      <vt:lpstr>FACE RECOGNITION METHOD BASED ON HOG ALGORITHM    </vt:lpstr>
      <vt:lpstr>RESULTS:COMPARATIVE STUDY OF HOG AND LBP METHODS</vt:lpstr>
      <vt:lpstr>RESULTS:COMPARATIVE STUDY OF HOG AND GABOR METHODS</vt:lpstr>
      <vt:lpstr>PowerPoint Presentation</vt:lpstr>
      <vt:lpstr>PowerPoint Presentation</vt:lpstr>
      <vt:lpstr>CONCLUSION</vt:lpstr>
      <vt:lpstr>  -UTSAVI JITEN VISARIA 1911128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Excellent Properties of a Dense Grid-Based HOG Feature on Face Recognition Compared to Gabor and LBP </dc:title>
  <cp:lastModifiedBy>MANAS MEHTA2 - 70311018014</cp:lastModifiedBy>
  <cp:revision>7</cp:revision>
  <dcterms:modified xsi:type="dcterms:W3CDTF">2021-04-12T00:22:25Z</dcterms:modified>
</cp:coreProperties>
</file>